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2" r:id="rId3"/>
    <p:sldMasterId id="2147483720" r:id="rId4"/>
    <p:sldMasterId id="2147483732" r:id="rId5"/>
    <p:sldMasterId id="2147483744" r:id="rId6"/>
    <p:sldMasterId id="2147483756" r:id="rId7"/>
    <p:sldMasterId id="2147483768" r:id="rId8"/>
    <p:sldMasterId id="2147483780" r:id="rId9"/>
    <p:sldMasterId id="2147483804" r:id="rId10"/>
    <p:sldMasterId id="2147483816" r:id="rId11"/>
  </p:sldMasterIdLst>
  <p:sldIdLst>
    <p:sldId id="256" r:id="rId12"/>
    <p:sldId id="262" r:id="rId13"/>
    <p:sldId id="294" r:id="rId14"/>
    <p:sldId id="295" r:id="rId15"/>
    <p:sldId id="299" r:id="rId16"/>
    <p:sldId id="301" r:id="rId17"/>
    <p:sldId id="300" r:id="rId18"/>
    <p:sldId id="296" r:id="rId19"/>
    <p:sldId id="306" r:id="rId20"/>
    <p:sldId id="305" r:id="rId21"/>
    <p:sldId id="307" r:id="rId22"/>
    <p:sldId id="308" r:id="rId23"/>
    <p:sldId id="287" r:id="rId24"/>
    <p:sldId id="309" r:id="rId25"/>
    <p:sldId id="297" r:id="rId26"/>
    <p:sldId id="268" r:id="rId27"/>
    <p:sldId id="285" r:id="rId28"/>
    <p:sldId id="292" r:id="rId29"/>
    <p:sldId id="286" r:id="rId30"/>
    <p:sldId id="289" r:id="rId31"/>
    <p:sldId id="274" r:id="rId32"/>
    <p:sldId id="273" r:id="rId33"/>
    <p:sldId id="275" r:id="rId34"/>
    <p:sldId id="276" r:id="rId35"/>
    <p:sldId id="277" r:id="rId36"/>
    <p:sldId id="279" r:id="rId37"/>
    <p:sldId id="288" r:id="rId38"/>
    <p:sldId id="278" r:id="rId39"/>
    <p:sldId id="280" r:id="rId40"/>
    <p:sldId id="281" r:id="rId41"/>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kyriacou"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A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4" autoAdjust="0"/>
    <p:restoredTop sz="94660"/>
  </p:normalViewPr>
  <p:slideViewPr>
    <p:cSldViewPr>
      <p:cViewPr varScale="1">
        <p:scale>
          <a:sx n="110" d="100"/>
          <a:sy n="110" d="100"/>
        </p:scale>
        <p:origin x="180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9.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8" Type="http://schemas.openxmlformats.org/officeDocument/2006/relationships/slideMaster" Target="slideMasters/slideMaster7.xml"/><Relationship Id="rId3"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Inflation </a:t>
            </a:r>
            <a:r>
              <a:rPr lang="en-US" dirty="0"/>
              <a:t>Increase Annually%</a:t>
            </a:r>
          </a:p>
        </c:rich>
      </c:tx>
      <c:layout/>
      <c:overlay val="0"/>
    </c:title>
    <c:autoTitleDeleted val="0"/>
    <c:plotArea>
      <c:layout/>
      <c:lineChart>
        <c:grouping val="standard"/>
        <c:varyColors val="0"/>
        <c:ser>
          <c:idx val="0"/>
          <c:order val="0"/>
          <c:tx>
            <c:v>RPI Increase Annually%</c:v>
          </c:tx>
          <c:marker>
            <c:symbol val="none"/>
          </c:marker>
          <c:cat>
            <c:numRef>
              <c:f>'RPI % Annual Inflation'!$A$3:$A$44</c:f>
              <c:numCache>
                <c:formatCode>General</c:formatCode>
                <c:ptCount val="42"/>
                <c:pt idx="0">
                  <c:v>2011</c:v>
                </c:pt>
                <c:pt idx="1">
                  <c:v>2010</c:v>
                </c:pt>
                <c:pt idx="2">
                  <c:v>2009</c:v>
                </c:pt>
                <c:pt idx="3">
                  <c:v>2008</c:v>
                </c:pt>
                <c:pt idx="4">
                  <c:v>2007</c:v>
                </c:pt>
                <c:pt idx="5">
                  <c:v>2006</c:v>
                </c:pt>
                <c:pt idx="6">
                  <c:v>2005</c:v>
                </c:pt>
                <c:pt idx="7">
                  <c:v>2004</c:v>
                </c:pt>
                <c:pt idx="8">
                  <c:v>2003</c:v>
                </c:pt>
                <c:pt idx="9">
                  <c:v>2002</c:v>
                </c:pt>
                <c:pt idx="10">
                  <c:v>2001</c:v>
                </c:pt>
                <c:pt idx="11">
                  <c:v>2000</c:v>
                </c:pt>
                <c:pt idx="12">
                  <c:v>1999</c:v>
                </c:pt>
                <c:pt idx="13">
                  <c:v>1998</c:v>
                </c:pt>
                <c:pt idx="14">
                  <c:v>1997</c:v>
                </c:pt>
                <c:pt idx="15">
                  <c:v>1996</c:v>
                </c:pt>
                <c:pt idx="16">
                  <c:v>1995</c:v>
                </c:pt>
                <c:pt idx="17">
                  <c:v>1994</c:v>
                </c:pt>
                <c:pt idx="18">
                  <c:v>1993</c:v>
                </c:pt>
                <c:pt idx="19">
                  <c:v>1992</c:v>
                </c:pt>
                <c:pt idx="20">
                  <c:v>1991</c:v>
                </c:pt>
                <c:pt idx="21">
                  <c:v>1990</c:v>
                </c:pt>
                <c:pt idx="22">
                  <c:v>1989</c:v>
                </c:pt>
                <c:pt idx="23">
                  <c:v>1988</c:v>
                </c:pt>
                <c:pt idx="24">
                  <c:v>1987</c:v>
                </c:pt>
                <c:pt idx="25">
                  <c:v>1986</c:v>
                </c:pt>
                <c:pt idx="26">
                  <c:v>1985</c:v>
                </c:pt>
                <c:pt idx="27">
                  <c:v>1984</c:v>
                </c:pt>
                <c:pt idx="28">
                  <c:v>1983</c:v>
                </c:pt>
                <c:pt idx="29">
                  <c:v>1982</c:v>
                </c:pt>
                <c:pt idx="30">
                  <c:v>1981</c:v>
                </c:pt>
                <c:pt idx="31">
                  <c:v>1980</c:v>
                </c:pt>
                <c:pt idx="32">
                  <c:v>1979</c:v>
                </c:pt>
                <c:pt idx="33">
                  <c:v>1978</c:v>
                </c:pt>
                <c:pt idx="34">
                  <c:v>1977</c:v>
                </c:pt>
                <c:pt idx="35">
                  <c:v>1976</c:v>
                </c:pt>
                <c:pt idx="36">
                  <c:v>1975</c:v>
                </c:pt>
                <c:pt idx="37">
                  <c:v>1974</c:v>
                </c:pt>
                <c:pt idx="38">
                  <c:v>1973</c:v>
                </c:pt>
                <c:pt idx="39">
                  <c:v>1972</c:v>
                </c:pt>
                <c:pt idx="40">
                  <c:v>1971</c:v>
                </c:pt>
                <c:pt idx="41">
                  <c:v>1970</c:v>
                </c:pt>
              </c:numCache>
            </c:numRef>
          </c:cat>
          <c:val>
            <c:numRef>
              <c:f>'RPI % Annual Inflation'!$N$3:$N$44</c:f>
              <c:numCache>
                <c:formatCode>0.00%</c:formatCode>
                <c:ptCount val="42"/>
                <c:pt idx="0">
                  <c:v>5.1875000000000004E-2</c:v>
                </c:pt>
                <c:pt idx="1">
                  <c:v>4.5875000000000013E-2</c:v>
                </c:pt>
                <c:pt idx="2">
                  <c:v>-8.6250000000000025E-3</c:v>
                </c:pt>
                <c:pt idx="3">
                  <c:v>4.3624999999999997E-2</c:v>
                </c:pt>
                <c:pt idx="4">
                  <c:v>4.3375000000000004E-2</c:v>
                </c:pt>
                <c:pt idx="5">
                  <c:v>2.8500000000000001E-2</c:v>
                </c:pt>
                <c:pt idx="6">
                  <c:v>3.0375000000000003E-2</c:v>
                </c:pt>
                <c:pt idx="7">
                  <c:v>2.7750000000000007E-2</c:v>
                </c:pt>
                <c:pt idx="8">
                  <c:v>3.025000000000001E-2</c:v>
                </c:pt>
                <c:pt idx="9">
                  <c:v>1.2624999999999999E-2</c:v>
                </c:pt>
                <c:pt idx="10">
                  <c:v>2.1500000000000002E-2</c:v>
                </c:pt>
                <c:pt idx="11">
                  <c:v>2.8250000000000004E-2</c:v>
                </c:pt>
                <c:pt idx="12">
                  <c:v>1.6500000000000008E-2</c:v>
                </c:pt>
                <c:pt idx="13">
                  <c:v>3.6124999999999997E-2</c:v>
                </c:pt>
                <c:pt idx="14">
                  <c:v>2.8500000000000001E-2</c:v>
                </c:pt>
                <c:pt idx="15">
                  <c:v>2.4125000000000004E-2</c:v>
                </c:pt>
                <c:pt idx="16">
                  <c:v>3.4375000000000017E-2</c:v>
                </c:pt>
                <c:pt idx="17">
                  <c:v>2.4625000000000001E-2</c:v>
                </c:pt>
                <c:pt idx="18">
                  <c:v>1.5375E-2</c:v>
                </c:pt>
                <c:pt idx="19">
                  <c:v>4.0000000000000015E-2</c:v>
                </c:pt>
                <c:pt idx="20">
                  <c:v>6.7875000000000005E-2</c:v>
                </c:pt>
                <c:pt idx="21">
                  <c:v>9.0750000000000025E-2</c:v>
                </c:pt>
                <c:pt idx="22">
                  <c:v>7.9125000000000015E-2</c:v>
                </c:pt>
                <c:pt idx="23">
                  <c:v>4.1624999999999995E-2</c:v>
                </c:pt>
                <c:pt idx="24">
                  <c:v>4.1375000000000002E-2</c:v>
                </c:pt>
                <c:pt idx="25">
                  <c:v>3.4875000000000003E-2</c:v>
                </c:pt>
                <c:pt idx="26">
                  <c:v>6.3125000000000001E-2</c:v>
                </c:pt>
                <c:pt idx="27">
                  <c:v>5.0375000000000003E-2</c:v>
                </c:pt>
                <c:pt idx="28">
                  <c:v>4.374999999999999E-2</c:v>
                </c:pt>
                <c:pt idx="29">
                  <c:v>9.7750000000000045E-2</c:v>
                </c:pt>
                <c:pt idx="30">
                  <c:v>0.11937500000000004</c:v>
                </c:pt>
                <c:pt idx="31">
                  <c:v>0.19400000000000006</c:v>
                </c:pt>
                <c:pt idx="32">
                  <c:v>0.11487499999999999</c:v>
                </c:pt>
                <c:pt idx="33">
                  <c:v>8.4125000000000061E-2</c:v>
                </c:pt>
                <c:pt idx="34">
                  <c:v>0.16987500000000003</c:v>
                </c:pt>
                <c:pt idx="35">
                  <c:v>0.17787500000000001</c:v>
                </c:pt>
                <c:pt idx="36">
                  <c:v>0.23375000000000004</c:v>
                </c:pt>
                <c:pt idx="37">
                  <c:v>0.15050000000000005</c:v>
                </c:pt>
                <c:pt idx="38">
                  <c:v>8.7625000000000064E-2</c:v>
                </c:pt>
                <c:pt idx="39">
                  <c:v>6.8500000000000005E-2</c:v>
                </c:pt>
                <c:pt idx="40">
                  <c:v>9.4625000000000098E-2</c:v>
                </c:pt>
                <c:pt idx="41">
                  <c:v>5.7625000000000003E-2</c:v>
                </c:pt>
              </c:numCache>
            </c:numRef>
          </c:val>
          <c:smooth val="0"/>
        </c:ser>
        <c:dLbls>
          <c:showLegendKey val="0"/>
          <c:showVal val="0"/>
          <c:showCatName val="0"/>
          <c:showSerName val="0"/>
          <c:showPercent val="0"/>
          <c:showBubbleSize val="0"/>
        </c:dLbls>
        <c:smooth val="0"/>
        <c:axId val="175501296"/>
        <c:axId val="175501856"/>
      </c:lineChart>
      <c:catAx>
        <c:axId val="175501296"/>
        <c:scaling>
          <c:orientation val="minMax"/>
        </c:scaling>
        <c:delete val="0"/>
        <c:axPos val="b"/>
        <c:numFmt formatCode="General" sourceLinked="1"/>
        <c:majorTickMark val="out"/>
        <c:minorTickMark val="none"/>
        <c:tickLblPos val="nextTo"/>
        <c:crossAx val="175501856"/>
        <c:crosses val="autoZero"/>
        <c:auto val="1"/>
        <c:lblAlgn val="ctr"/>
        <c:lblOffset val="100"/>
        <c:noMultiLvlLbl val="0"/>
      </c:catAx>
      <c:valAx>
        <c:axId val="175501856"/>
        <c:scaling>
          <c:orientation val="minMax"/>
        </c:scaling>
        <c:delete val="0"/>
        <c:axPos val="l"/>
        <c:majorGridlines/>
        <c:numFmt formatCode="0.00%" sourceLinked="1"/>
        <c:majorTickMark val="out"/>
        <c:minorTickMark val="none"/>
        <c:tickLblPos val="nextTo"/>
        <c:crossAx val="17550129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Fuel Price Index Increase 29.2%</a:t>
            </a:r>
          </a:p>
        </c:rich>
      </c:tx>
      <c:layout/>
      <c:overlay val="0"/>
    </c:title>
    <c:autoTitleDeleted val="0"/>
    <c:plotArea>
      <c:layout/>
      <c:lineChart>
        <c:grouping val="standard"/>
        <c:varyColors val="0"/>
        <c:ser>
          <c:idx val="0"/>
          <c:order val="0"/>
          <c:tx>
            <c:v>Fuel Price Index Increase 29.2%</c:v>
          </c:tx>
          <c:marker>
            <c:symbol val="none"/>
          </c:marker>
          <c:cat>
            <c:strRef>
              <c:f>'Fuel Price Index'!$A$6:$A$62</c:f>
              <c:strCache>
                <c:ptCount val="57"/>
                <c:pt idx="0">
                  <c:v>2007</c:v>
                </c:pt>
                <c:pt idx="1">
                  <c:v> </c:v>
                </c:pt>
                <c:pt idx="2">
                  <c:v> </c:v>
                </c:pt>
                <c:pt idx="3">
                  <c:v> </c:v>
                </c:pt>
                <c:pt idx="4">
                  <c:v> </c:v>
                </c:pt>
                <c:pt idx="5">
                  <c:v> </c:v>
                </c:pt>
                <c:pt idx="6">
                  <c:v> </c:v>
                </c:pt>
                <c:pt idx="7">
                  <c:v> </c:v>
                </c:pt>
                <c:pt idx="8">
                  <c:v> </c:v>
                </c:pt>
                <c:pt idx="9">
                  <c:v> </c:v>
                </c:pt>
                <c:pt idx="10">
                  <c:v> </c:v>
                </c:pt>
                <c:pt idx="11">
                  <c:v> </c:v>
                </c:pt>
                <c:pt idx="12">
                  <c:v>2008</c:v>
                </c:pt>
                <c:pt idx="13">
                  <c:v> </c:v>
                </c:pt>
                <c:pt idx="14">
                  <c:v> </c:v>
                </c:pt>
                <c:pt idx="15">
                  <c:v> </c:v>
                </c:pt>
                <c:pt idx="16">
                  <c:v> </c:v>
                </c:pt>
                <c:pt idx="17">
                  <c:v> </c:v>
                </c:pt>
                <c:pt idx="18">
                  <c:v> </c:v>
                </c:pt>
                <c:pt idx="19">
                  <c:v> </c:v>
                </c:pt>
                <c:pt idx="20">
                  <c:v> </c:v>
                </c:pt>
                <c:pt idx="21">
                  <c:v> </c:v>
                </c:pt>
                <c:pt idx="22">
                  <c:v> </c:v>
                </c:pt>
                <c:pt idx="23">
                  <c:v> </c:v>
                </c:pt>
                <c:pt idx="24">
                  <c:v>2009</c:v>
                </c:pt>
                <c:pt idx="25">
                  <c:v> </c:v>
                </c:pt>
                <c:pt idx="26">
                  <c:v> </c:v>
                </c:pt>
                <c:pt idx="27">
                  <c:v> </c:v>
                </c:pt>
                <c:pt idx="28">
                  <c:v> </c:v>
                </c:pt>
                <c:pt idx="29">
                  <c:v> </c:v>
                </c:pt>
                <c:pt idx="30">
                  <c:v> </c:v>
                </c:pt>
                <c:pt idx="31">
                  <c:v> </c:v>
                </c:pt>
                <c:pt idx="32">
                  <c:v> </c:v>
                </c:pt>
                <c:pt idx="33">
                  <c:v> </c:v>
                </c:pt>
                <c:pt idx="34">
                  <c:v> </c:v>
                </c:pt>
                <c:pt idx="35">
                  <c:v> </c:v>
                </c:pt>
                <c:pt idx="36">
                  <c:v>2010</c:v>
                </c:pt>
                <c:pt idx="37">
                  <c:v> </c:v>
                </c:pt>
                <c:pt idx="38">
                  <c:v> </c:v>
                </c:pt>
                <c:pt idx="39">
                  <c:v> </c:v>
                </c:pt>
                <c:pt idx="40">
                  <c:v> </c:v>
                </c:pt>
                <c:pt idx="41">
                  <c:v> </c:v>
                </c:pt>
                <c:pt idx="42">
                  <c:v> </c:v>
                </c:pt>
                <c:pt idx="43">
                  <c:v> </c:v>
                </c:pt>
                <c:pt idx="44">
                  <c:v> </c:v>
                </c:pt>
                <c:pt idx="45">
                  <c:v> </c:v>
                </c:pt>
                <c:pt idx="46">
                  <c:v> </c:v>
                </c:pt>
                <c:pt idx="47">
                  <c:v> </c:v>
                </c:pt>
                <c:pt idx="48">
                  <c:v>2011</c:v>
                </c:pt>
                <c:pt idx="49">
                  <c:v> </c:v>
                </c:pt>
                <c:pt idx="50">
                  <c:v> </c:v>
                </c:pt>
                <c:pt idx="51">
                  <c:v> </c:v>
                </c:pt>
                <c:pt idx="52">
                  <c:v> </c:v>
                </c:pt>
                <c:pt idx="53">
                  <c:v> </c:v>
                </c:pt>
                <c:pt idx="54">
                  <c:v> </c:v>
                </c:pt>
                <c:pt idx="55">
                  <c:v> </c:v>
                </c:pt>
                <c:pt idx="56">
                  <c:v> </c:v>
                </c:pt>
              </c:strCache>
            </c:strRef>
          </c:cat>
          <c:val>
            <c:numRef>
              <c:f>'Fuel Price Index'!$E$6:$E$62</c:f>
              <c:numCache>
                <c:formatCode>0.0\ </c:formatCode>
                <c:ptCount val="57"/>
                <c:pt idx="0">
                  <c:v>135.19999999999999</c:v>
                </c:pt>
                <c:pt idx="1">
                  <c:v>135.6</c:v>
                </c:pt>
                <c:pt idx="2">
                  <c:v>135.6</c:v>
                </c:pt>
                <c:pt idx="3">
                  <c:v>134.4</c:v>
                </c:pt>
                <c:pt idx="4">
                  <c:v>132.9</c:v>
                </c:pt>
                <c:pt idx="5">
                  <c:v>131</c:v>
                </c:pt>
                <c:pt idx="6">
                  <c:v>129.4</c:v>
                </c:pt>
                <c:pt idx="7">
                  <c:v>128.69999999999999</c:v>
                </c:pt>
                <c:pt idx="8">
                  <c:v>128.5</c:v>
                </c:pt>
                <c:pt idx="9">
                  <c:v>128.5</c:v>
                </c:pt>
                <c:pt idx="10">
                  <c:v>128.5</c:v>
                </c:pt>
                <c:pt idx="11">
                  <c:v>128.5</c:v>
                </c:pt>
                <c:pt idx="12">
                  <c:v>129</c:v>
                </c:pt>
                <c:pt idx="13">
                  <c:v>142.69999999999999</c:v>
                </c:pt>
                <c:pt idx="14">
                  <c:v>142.69999999999999</c:v>
                </c:pt>
                <c:pt idx="15">
                  <c:v>145.69999999999999</c:v>
                </c:pt>
                <c:pt idx="16">
                  <c:v>145.69999999999999</c:v>
                </c:pt>
                <c:pt idx="17">
                  <c:v>145.69999999999999</c:v>
                </c:pt>
                <c:pt idx="18">
                  <c:v>145.69999999999999</c:v>
                </c:pt>
                <c:pt idx="19">
                  <c:v>151.9</c:v>
                </c:pt>
                <c:pt idx="20">
                  <c:v>167.5</c:v>
                </c:pt>
                <c:pt idx="21">
                  <c:v>168.8</c:v>
                </c:pt>
                <c:pt idx="22">
                  <c:v>168.8</c:v>
                </c:pt>
                <c:pt idx="23">
                  <c:v>168.8</c:v>
                </c:pt>
                <c:pt idx="24">
                  <c:v>168.4</c:v>
                </c:pt>
                <c:pt idx="25">
                  <c:v>168.4</c:v>
                </c:pt>
                <c:pt idx="26">
                  <c:v>167.6</c:v>
                </c:pt>
                <c:pt idx="27">
                  <c:v>159</c:v>
                </c:pt>
                <c:pt idx="28">
                  <c:v>155.5</c:v>
                </c:pt>
                <c:pt idx="29">
                  <c:v>155.5</c:v>
                </c:pt>
                <c:pt idx="30">
                  <c:v>155.5</c:v>
                </c:pt>
                <c:pt idx="31">
                  <c:v>155.5</c:v>
                </c:pt>
                <c:pt idx="32">
                  <c:v>155.5</c:v>
                </c:pt>
                <c:pt idx="33">
                  <c:v>155</c:v>
                </c:pt>
                <c:pt idx="34">
                  <c:v>155</c:v>
                </c:pt>
                <c:pt idx="35">
                  <c:v>155</c:v>
                </c:pt>
                <c:pt idx="36">
                  <c:v>155</c:v>
                </c:pt>
                <c:pt idx="37">
                  <c:v>155</c:v>
                </c:pt>
                <c:pt idx="38">
                  <c:v>155</c:v>
                </c:pt>
                <c:pt idx="39">
                  <c:v>154.69999999999999</c:v>
                </c:pt>
                <c:pt idx="40">
                  <c:v>154.69999999999999</c:v>
                </c:pt>
                <c:pt idx="41">
                  <c:v>154.69999999999999</c:v>
                </c:pt>
                <c:pt idx="42">
                  <c:v>154.69999999999999</c:v>
                </c:pt>
                <c:pt idx="43">
                  <c:v>154.69999999999999</c:v>
                </c:pt>
                <c:pt idx="44">
                  <c:v>154.69999999999999</c:v>
                </c:pt>
                <c:pt idx="45">
                  <c:v>154.30000000000001</c:v>
                </c:pt>
                <c:pt idx="46">
                  <c:v>154.30000000000001</c:v>
                </c:pt>
                <c:pt idx="47">
                  <c:v>156.19999999999999</c:v>
                </c:pt>
                <c:pt idx="48">
                  <c:v>157.5</c:v>
                </c:pt>
                <c:pt idx="49">
                  <c:v>159.80000000000001</c:v>
                </c:pt>
                <c:pt idx="50">
                  <c:v>161</c:v>
                </c:pt>
                <c:pt idx="51">
                  <c:v>161</c:v>
                </c:pt>
                <c:pt idx="52">
                  <c:v>161</c:v>
                </c:pt>
                <c:pt idx="53">
                  <c:v>161</c:v>
                </c:pt>
                <c:pt idx="54">
                  <c:v>161</c:v>
                </c:pt>
                <c:pt idx="55">
                  <c:v>162.5</c:v>
                </c:pt>
                <c:pt idx="56">
                  <c:v>174.7</c:v>
                </c:pt>
              </c:numCache>
            </c:numRef>
          </c:val>
          <c:smooth val="0"/>
        </c:ser>
        <c:dLbls>
          <c:showLegendKey val="0"/>
          <c:showVal val="0"/>
          <c:showCatName val="0"/>
          <c:showSerName val="0"/>
          <c:showPercent val="0"/>
          <c:showBubbleSize val="0"/>
        </c:dLbls>
        <c:smooth val="0"/>
        <c:axId val="175504096"/>
        <c:axId val="175504656"/>
      </c:lineChart>
      <c:catAx>
        <c:axId val="175504096"/>
        <c:scaling>
          <c:orientation val="minMax"/>
        </c:scaling>
        <c:delete val="0"/>
        <c:axPos val="b"/>
        <c:numFmt formatCode="General" sourceLinked="0"/>
        <c:majorTickMark val="out"/>
        <c:minorTickMark val="none"/>
        <c:tickLblPos val="nextTo"/>
        <c:crossAx val="175504656"/>
        <c:crosses val="autoZero"/>
        <c:auto val="1"/>
        <c:lblAlgn val="ctr"/>
        <c:lblOffset val="100"/>
        <c:noMultiLvlLbl val="0"/>
      </c:catAx>
      <c:valAx>
        <c:axId val="175504656"/>
        <c:scaling>
          <c:orientation val="minMax"/>
        </c:scaling>
        <c:delete val="0"/>
        <c:axPos val="l"/>
        <c:majorGridlines/>
        <c:numFmt formatCode="0.0\ " sourceLinked="1"/>
        <c:majorTickMark val="out"/>
        <c:minorTickMark val="none"/>
        <c:tickLblPos val="nextTo"/>
        <c:crossAx val="175504096"/>
        <c:crosses val="autoZero"/>
        <c:crossBetween val="between"/>
      </c:valAx>
    </c:plotArea>
    <c:legend>
      <c:legendPos val="r"/>
      <c:layout>
        <c:manualLayout>
          <c:xMode val="edge"/>
          <c:yMode val="edge"/>
          <c:x val="0.65579257640113642"/>
          <c:y val="0.52527867840049425"/>
          <c:w val="0.32681536480943707"/>
          <c:h val="0.25914867994441887"/>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4"/>
          <c:order val="0"/>
          <c:tx>
            <c:strRef>
              <c:f>'Profit and Loss'!$A$18</c:f>
              <c:strCache>
                <c:ptCount val="1"/>
                <c:pt idx="0">
                  <c:v>Income- Annual Increase of 0%</c:v>
                </c:pt>
              </c:strCache>
            </c:strRef>
          </c:tx>
          <c:marker>
            <c:symbol val="none"/>
          </c:marker>
          <c:val>
            <c:numRef>
              <c:f>'Profit and Loss'!$C$18:$AH$18</c:f>
              <c:numCache>
                <c:formatCode>[$€-2]\ #,##0</c:formatCode>
                <c:ptCount val="31"/>
                <c:pt idx="0" formatCode="[$€-2]\ #,##0;\-[$€-2]\ #,##0">
                  <c:v>0</c:v>
                </c:pt>
                <c:pt idx="1">
                  <c:v>24610013.699999999</c:v>
                </c:pt>
                <c:pt idx="2">
                  <c:v>24610013.699999999</c:v>
                </c:pt>
                <c:pt idx="3">
                  <c:v>24610013.699999999</c:v>
                </c:pt>
                <c:pt idx="4">
                  <c:v>24610013.699999999</c:v>
                </c:pt>
                <c:pt idx="5">
                  <c:v>24610013.699999999</c:v>
                </c:pt>
                <c:pt idx="6">
                  <c:v>24610013.699999999</c:v>
                </c:pt>
                <c:pt idx="7">
                  <c:v>24610013.699999999</c:v>
                </c:pt>
                <c:pt idx="8">
                  <c:v>24610013.699999999</c:v>
                </c:pt>
                <c:pt idx="9">
                  <c:v>24610013.699999999</c:v>
                </c:pt>
                <c:pt idx="10">
                  <c:v>24610013.699999999</c:v>
                </c:pt>
                <c:pt idx="11">
                  <c:v>24610013.699999999</c:v>
                </c:pt>
                <c:pt idx="12">
                  <c:v>24610013.699999999</c:v>
                </c:pt>
                <c:pt idx="13">
                  <c:v>24610013.699999999</c:v>
                </c:pt>
                <c:pt idx="14">
                  <c:v>24610013.699999999</c:v>
                </c:pt>
                <c:pt idx="15">
                  <c:v>24610013.699999999</c:v>
                </c:pt>
                <c:pt idx="16">
                  <c:v>24610013.699999999</c:v>
                </c:pt>
                <c:pt idx="17">
                  <c:v>24610013.699999999</c:v>
                </c:pt>
                <c:pt idx="18">
                  <c:v>24610013.699999999</c:v>
                </c:pt>
                <c:pt idx="19">
                  <c:v>24610013.699999999</c:v>
                </c:pt>
                <c:pt idx="20">
                  <c:v>24610013.699999999</c:v>
                </c:pt>
                <c:pt idx="21">
                  <c:v>24610013.699999999</c:v>
                </c:pt>
                <c:pt idx="22">
                  <c:v>24610013.699999999</c:v>
                </c:pt>
                <c:pt idx="23">
                  <c:v>24610013.699999999</c:v>
                </c:pt>
                <c:pt idx="24">
                  <c:v>24610013.699999999</c:v>
                </c:pt>
                <c:pt idx="25">
                  <c:v>24610013.699999999</c:v>
                </c:pt>
                <c:pt idx="26">
                  <c:v>24610013.699999999</c:v>
                </c:pt>
                <c:pt idx="27">
                  <c:v>24610013.699999999</c:v>
                </c:pt>
                <c:pt idx="28">
                  <c:v>24610013.699999999</c:v>
                </c:pt>
                <c:pt idx="29">
                  <c:v>24610013.699999999</c:v>
                </c:pt>
                <c:pt idx="30">
                  <c:v>24610013.699999999</c:v>
                </c:pt>
              </c:numCache>
            </c:numRef>
          </c:val>
          <c:smooth val="0"/>
        </c:ser>
        <c:ser>
          <c:idx val="0"/>
          <c:order val="1"/>
          <c:tx>
            <c:strRef>
              <c:f>'Profit and Loss'!$A$19</c:f>
              <c:strCache>
                <c:ptCount val="1"/>
                <c:pt idx="0">
                  <c:v>Income- Annual Increase of 2%</c:v>
                </c:pt>
              </c:strCache>
            </c:strRef>
          </c:tx>
          <c:marker>
            <c:symbol val="none"/>
          </c:marker>
          <c:val>
            <c:numRef>
              <c:f>'Profit and Loss'!$B$19:$AH$19</c:f>
              <c:numCache>
                <c:formatCode>[$€-2]\ #,##0</c:formatCode>
                <c:ptCount val="31"/>
                <c:pt idx="0" formatCode="[$€-2]\ #,##0;\-[$€-2]\ #,##0">
                  <c:v>0</c:v>
                </c:pt>
                <c:pt idx="1">
                  <c:v>24610013.699999999</c:v>
                </c:pt>
                <c:pt idx="2">
                  <c:v>25102213.973999996</c:v>
                </c:pt>
                <c:pt idx="3">
                  <c:v>25604258.253479991</c:v>
                </c:pt>
                <c:pt idx="4">
                  <c:v>26116343.418549597</c:v>
                </c:pt>
                <c:pt idx="5">
                  <c:v>26638670.286920581</c:v>
                </c:pt>
                <c:pt idx="6">
                  <c:v>27171443.692659009</c:v>
                </c:pt>
                <c:pt idx="7">
                  <c:v>27714872.566512182</c:v>
                </c:pt>
                <c:pt idx="8">
                  <c:v>28269170.017842419</c:v>
                </c:pt>
                <c:pt idx="9">
                  <c:v>28834553.418199282</c:v>
                </c:pt>
                <c:pt idx="10">
                  <c:v>29411244.486563262</c:v>
                </c:pt>
                <c:pt idx="11">
                  <c:v>29999469.376294527</c:v>
                </c:pt>
                <c:pt idx="12">
                  <c:v>30599458.76382041</c:v>
                </c:pt>
                <c:pt idx="13">
                  <c:v>31211447.939096827</c:v>
                </c:pt>
                <c:pt idx="14">
                  <c:v>31835676.897878751</c:v>
                </c:pt>
                <c:pt idx="15">
                  <c:v>32472390.435836338</c:v>
                </c:pt>
                <c:pt idx="16">
                  <c:v>33121838.244553063</c:v>
                </c:pt>
                <c:pt idx="17">
                  <c:v>33784275.009444132</c:v>
                </c:pt>
                <c:pt idx="18">
                  <c:v>34459960.509633034</c:v>
                </c:pt>
                <c:pt idx="19">
                  <c:v>35149159.719825663</c:v>
                </c:pt>
                <c:pt idx="20">
                  <c:v>35852142.914222151</c:v>
                </c:pt>
                <c:pt idx="21">
                  <c:v>36569185.772506617</c:v>
                </c:pt>
                <c:pt idx="22">
                  <c:v>37300569.487956733</c:v>
                </c:pt>
                <c:pt idx="23">
                  <c:v>38046580.877715863</c:v>
                </c:pt>
                <c:pt idx="24">
                  <c:v>38807512.495270215</c:v>
                </c:pt>
                <c:pt idx="25">
                  <c:v>39583662.745175622</c:v>
                </c:pt>
                <c:pt idx="26">
                  <c:v>40375336.000079103</c:v>
                </c:pt>
                <c:pt idx="27">
                  <c:v>41182842.720080703</c:v>
                </c:pt>
                <c:pt idx="28">
                  <c:v>42006499.574482299</c:v>
                </c:pt>
                <c:pt idx="29">
                  <c:v>42846629.565971963</c:v>
                </c:pt>
                <c:pt idx="30">
                  <c:v>43703562.157291412</c:v>
                </c:pt>
              </c:numCache>
            </c:numRef>
          </c:val>
          <c:smooth val="0"/>
        </c:ser>
        <c:ser>
          <c:idx val="1"/>
          <c:order val="2"/>
          <c:tx>
            <c:strRef>
              <c:f>'Profit and Loss'!$A$20</c:f>
              <c:strCache>
                <c:ptCount val="1"/>
                <c:pt idx="0">
                  <c:v>Income - Annual Increase of 3.05%</c:v>
                </c:pt>
              </c:strCache>
            </c:strRef>
          </c:tx>
          <c:marker>
            <c:symbol val="none"/>
          </c:marker>
          <c:val>
            <c:numRef>
              <c:f>'Profit and Loss'!$B$20:$AH$20</c:f>
              <c:numCache>
                <c:formatCode>[$€-2]\ #,##0</c:formatCode>
                <c:ptCount val="31"/>
                <c:pt idx="0">
                  <c:v>0</c:v>
                </c:pt>
                <c:pt idx="1">
                  <c:v>24610013.699999999</c:v>
                </c:pt>
                <c:pt idx="2">
                  <c:v>25360926.743021246</c:v>
                </c:pt>
                <c:pt idx="3">
                  <c:v>26134752.020267677</c:v>
                </c:pt>
                <c:pt idx="4">
                  <c:v>26932188.641286101</c:v>
                </c:pt>
                <c:pt idx="5">
                  <c:v>27753957.047203343</c:v>
                </c:pt>
                <c:pt idx="6">
                  <c:v>28600799.661606137</c:v>
                </c:pt>
                <c:pt idx="7">
                  <c:v>29473481.561280888</c:v>
                </c:pt>
                <c:pt idx="8">
                  <c:v>30372791.167419471</c:v>
                </c:pt>
                <c:pt idx="9">
                  <c:v>31299540.957915366</c:v>
                </c:pt>
                <c:pt idx="10">
                  <c:v>32254568.20139375</c:v>
                </c:pt>
                <c:pt idx="11">
                  <c:v>33238735.713638775</c:v>
                </c:pt>
                <c:pt idx="12">
                  <c:v>34252932.637101188</c:v>
                </c:pt>
                <c:pt idx="13">
                  <c:v>35298075.244190753</c:v>
                </c:pt>
                <c:pt idx="14">
                  <c:v>36375107.765079111</c:v>
                </c:pt>
                <c:pt idx="15">
                  <c:v>37485003.240761086</c:v>
                </c:pt>
                <c:pt idx="16">
                  <c:v>38628764.402144805</c:v>
                </c:pt>
                <c:pt idx="17">
                  <c:v>39807424.575965263</c:v>
                </c:pt>
                <c:pt idx="18">
                  <c:v>41022048.618339397</c:v>
                </c:pt>
                <c:pt idx="19">
                  <c:v>42273733.87680646</c:v>
                </c:pt>
                <c:pt idx="20">
                  <c:v>43563611.181722514</c:v>
                </c:pt>
                <c:pt idx="21">
                  <c:v>44892845.867904834</c:v>
                </c:pt>
                <c:pt idx="22">
                  <c:v>46262638.827449277</c:v>
                </c:pt>
                <c:pt idx="23">
                  <c:v>47674227.594671823</c:v>
                </c:pt>
                <c:pt idx="24">
                  <c:v>49128887.464154243</c:v>
                </c:pt>
                <c:pt idx="25">
                  <c:v>50627932.642904252</c:v>
                </c:pt>
                <c:pt idx="26">
                  <c:v>52172717.437670864</c:v>
                </c:pt>
                <c:pt idx="27">
                  <c:v>53764637.478487797</c:v>
                </c:pt>
                <c:pt idx="28">
                  <c:v>55405130.979550153</c:v>
                </c:pt>
                <c:pt idx="29">
                  <c:v>57095680.038563699</c:v>
                </c:pt>
                <c:pt idx="30">
                  <c:v>58837811.975740351</c:v>
                </c:pt>
              </c:numCache>
            </c:numRef>
          </c:val>
          <c:smooth val="0"/>
        </c:ser>
        <c:dLbls>
          <c:showLegendKey val="0"/>
          <c:showVal val="0"/>
          <c:showCatName val="0"/>
          <c:showSerName val="0"/>
          <c:showPercent val="0"/>
          <c:showBubbleSize val="0"/>
        </c:dLbls>
        <c:smooth val="0"/>
        <c:axId val="179390624"/>
        <c:axId val="179391184"/>
      </c:lineChart>
      <c:catAx>
        <c:axId val="179390624"/>
        <c:scaling>
          <c:orientation val="minMax"/>
        </c:scaling>
        <c:delete val="0"/>
        <c:axPos val="b"/>
        <c:majorTickMark val="out"/>
        <c:minorTickMark val="none"/>
        <c:tickLblPos val="nextTo"/>
        <c:txPr>
          <a:bodyPr/>
          <a:lstStyle/>
          <a:p>
            <a:pPr>
              <a:defRPr b="1"/>
            </a:pPr>
            <a:endParaRPr lang="en-US"/>
          </a:p>
        </c:txPr>
        <c:crossAx val="179391184"/>
        <c:crosses val="autoZero"/>
        <c:auto val="1"/>
        <c:lblAlgn val="ctr"/>
        <c:lblOffset val="100"/>
        <c:noMultiLvlLbl val="0"/>
      </c:catAx>
      <c:valAx>
        <c:axId val="179391184"/>
        <c:scaling>
          <c:orientation val="minMax"/>
        </c:scaling>
        <c:delete val="0"/>
        <c:axPos val="l"/>
        <c:majorGridlines/>
        <c:numFmt formatCode="[$€-2]\ #,##0;\-[$€-2]\ #,##0" sourceLinked="1"/>
        <c:majorTickMark val="out"/>
        <c:minorTickMark val="none"/>
        <c:tickLblPos val="nextTo"/>
        <c:txPr>
          <a:bodyPr/>
          <a:lstStyle/>
          <a:p>
            <a:pPr>
              <a:defRPr b="1"/>
            </a:pPr>
            <a:endParaRPr lang="en-US"/>
          </a:p>
        </c:txPr>
        <c:crossAx val="179390624"/>
        <c:crosses val="autoZero"/>
        <c:crossBetween val="between"/>
      </c:valAx>
    </c:plotArea>
    <c:legend>
      <c:legendPos val="r"/>
      <c:layout/>
      <c:overlay val="0"/>
      <c:txPr>
        <a:bodyPr/>
        <a:lstStyle/>
        <a:p>
          <a:pPr>
            <a:defRPr sz="2400" b="1"/>
          </a:pPr>
          <a:endParaRPr lang="en-US"/>
        </a:p>
      </c:txPr>
    </c:legend>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pPr>
                <a:defRPr/>
              </a:pPr>
              <a:t>11/03/2014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pPr>
                <a:defRPr/>
              </a:pPr>
              <a:t>11/03/2014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pPr>
                <a:defRPr/>
              </a:pPr>
              <a:t>‹#›</a:t>
            </a:fld>
            <a:endParaRPr lang="fr-C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836345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366316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0186284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809202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solidFill>
                  <a:prstClr val="black">
                    <a:tint val="75000"/>
                  </a:prstClr>
                </a:solidFill>
              </a:rPr>
              <a:pPr>
                <a:defRPr/>
              </a:pPr>
              <a:t>11/03/2014</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6285950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solidFill>
                  <a:prstClr val="black">
                    <a:tint val="75000"/>
                  </a:prstClr>
                </a:solidFill>
              </a:rPr>
              <a:pPr>
                <a:defRPr/>
              </a:pPr>
              <a:t>11/03/2014</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0582821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solidFill>
                  <a:prstClr val="black">
                    <a:tint val="75000"/>
                  </a:prstClr>
                </a:solidFill>
              </a:rPr>
              <a:pPr>
                <a:defRPr/>
              </a:pPr>
              <a:t>11/03/2014</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5751782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5151636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281475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82538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pPr>
                <a:defRPr/>
              </a:pPr>
              <a:t>11/03/2014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pPr>
                <a:defRPr/>
              </a:pPr>
              <a:t>‹#›</a:t>
            </a:fld>
            <a:endParaRPr lang="fr-C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351676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08408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21532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071405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997666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solidFill>
                  <a:prstClr val="black">
                    <a:tint val="75000"/>
                  </a:prstClr>
                </a:solidFill>
              </a:rPr>
              <a:pPr>
                <a:defRPr/>
              </a:pPr>
              <a:t>11/03/2014</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557110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solidFill>
                  <a:prstClr val="black">
                    <a:tint val="75000"/>
                  </a:prstClr>
                </a:solidFill>
              </a:rPr>
              <a:pPr>
                <a:defRPr/>
              </a:pPr>
              <a:t>11/03/2014</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503591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solidFill>
                  <a:prstClr val="black">
                    <a:tint val="75000"/>
                  </a:prstClr>
                </a:solidFill>
              </a:rPr>
              <a:pPr>
                <a:defRPr/>
              </a:pPr>
              <a:t>11/03/2014</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885309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42817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pPr>
                <a:defRPr/>
              </a:pPr>
              <a:t>11/03/2014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pPr>
                <a:defRPr/>
              </a:pPr>
              <a:t>‹#›</a:t>
            </a:fld>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70991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2179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61715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189229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51078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31722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40519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solidFill>
                  <a:prstClr val="black">
                    <a:tint val="75000"/>
                  </a:prstClr>
                </a:solidFill>
              </a:rPr>
              <a:pPr>
                <a:defRPr/>
              </a:pPr>
              <a:t>11/03/2014</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652352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solidFill>
                  <a:prstClr val="black">
                    <a:tint val="75000"/>
                  </a:prstClr>
                </a:solidFill>
              </a:rPr>
              <a:pPr>
                <a:defRPr/>
              </a:pPr>
              <a:t>11/03/2014</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456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solidFill>
                  <a:prstClr val="black">
                    <a:tint val="75000"/>
                  </a:prstClr>
                </a:solidFill>
              </a:rPr>
              <a:pPr>
                <a:defRPr/>
              </a:pPr>
              <a:t>11/03/2014</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87833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pPr>
                <a:defRPr/>
              </a:pPr>
              <a:t>11/03/2014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pPr>
                <a:defRPr/>
              </a:pPr>
              <a:t>‹#›</a:t>
            </a:fld>
            <a:endParaRPr lang="fr-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30971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241784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833827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68549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072624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90553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969531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31087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solidFill>
                  <a:prstClr val="black">
                    <a:tint val="75000"/>
                  </a:prstClr>
                </a:solidFill>
              </a:rPr>
              <a:pPr>
                <a:defRPr/>
              </a:pPr>
              <a:t>11/03/2014</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682631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solidFill>
                  <a:prstClr val="black">
                    <a:tint val="75000"/>
                  </a:prstClr>
                </a:solidFill>
              </a:rPr>
              <a:pPr>
                <a:defRPr/>
              </a:pPr>
              <a:t>11/03/2014</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43235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pPr>
                <a:defRPr/>
              </a:pPr>
              <a:t>11/03/2014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pPr>
                <a:defRPr/>
              </a:pPr>
              <a:t>‹#›</a:t>
            </a:fld>
            <a:endParaRPr lang="fr-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solidFill>
                  <a:prstClr val="black">
                    <a:tint val="75000"/>
                  </a:prstClr>
                </a:solidFill>
              </a:rPr>
              <a:pPr>
                <a:defRPr/>
              </a:pPr>
              <a:t>11/03/2014</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558083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926021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9851265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144932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10263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072624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90553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969531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31087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solidFill>
                  <a:prstClr val="black">
                    <a:tint val="75000"/>
                  </a:prstClr>
                </a:solidFill>
              </a:rPr>
              <a:pPr>
                <a:defRPr/>
              </a:pPr>
              <a:t>11/03/2014</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68263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pPr>
                <a:defRPr/>
              </a:pPr>
              <a:t>11/03/2014</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pPr>
                <a:defRPr/>
              </a:pPr>
              <a:t>‹#›</a:t>
            </a:fld>
            <a:endParaRPr lang="fr-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solidFill>
                  <a:prstClr val="black">
                    <a:tint val="75000"/>
                  </a:prstClr>
                </a:solidFill>
              </a:rPr>
              <a:pPr>
                <a:defRPr/>
              </a:pPr>
              <a:t>11/03/2014</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4323598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solidFill>
                  <a:prstClr val="black">
                    <a:tint val="75000"/>
                  </a:prstClr>
                </a:solidFill>
              </a:rPr>
              <a:pPr>
                <a:defRPr/>
              </a:pPr>
              <a:t>11/03/2014</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558083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926021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985126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144932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102639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008546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0372613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6228210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9199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pPr>
                <a:defRPr/>
              </a:pPr>
              <a:t>11/03/2014</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pPr>
                <a:defRPr/>
              </a:pPr>
              <a:t>‹#›</a:t>
            </a:fld>
            <a:endParaRPr lang="fr-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solidFill>
                  <a:prstClr val="black">
                    <a:tint val="75000"/>
                  </a:prstClr>
                </a:solidFill>
              </a:rPr>
              <a:pPr>
                <a:defRPr/>
              </a:pPr>
              <a:t>11/03/2014</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1564828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solidFill>
                  <a:prstClr val="black">
                    <a:tint val="75000"/>
                  </a:prstClr>
                </a:solidFill>
              </a:rPr>
              <a:pPr>
                <a:defRPr/>
              </a:pPr>
              <a:t>11/03/2014</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5559136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solidFill>
                  <a:prstClr val="black">
                    <a:tint val="75000"/>
                  </a:prstClr>
                </a:solidFill>
              </a:rPr>
              <a:pPr>
                <a:defRPr/>
              </a:pPr>
              <a:t>11/03/2014</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1286713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900583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523179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4376225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997480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7389409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9546167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2738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pPr>
                <a:defRPr/>
              </a:pPr>
              <a:t>11/03/2014</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pPr>
                <a:defRPr/>
              </a:pPr>
              <a:t>‹#›</a:t>
            </a:fld>
            <a:endParaRPr lang="fr-C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5493130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solidFill>
                  <a:prstClr val="black">
                    <a:tint val="75000"/>
                  </a:prstClr>
                </a:solidFill>
              </a:rPr>
              <a:pPr>
                <a:defRPr/>
              </a:pPr>
              <a:t>11/03/2014</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77815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solidFill>
                  <a:prstClr val="black">
                    <a:tint val="75000"/>
                  </a:prstClr>
                </a:solidFill>
              </a:rPr>
              <a:pPr>
                <a:defRPr/>
              </a:pPr>
              <a:t>11/03/2014</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9917051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solidFill>
                  <a:prstClr val="black">
                    <a:tint val="75000"/>
                  </a:prstClr>
                </a:solidFill>
              </a:rPr>
              <a:pPr>
                <a:defRPr/>
              </a:pPr>
              <a:t>11/03/2014</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1144775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451680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640600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5205062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29980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2037061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2457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pPr>
                <a:defRPr/>
              </a:pPr>
              <a:t>11/03/2014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pPr>
                <a:defRPr/>
              </a:pPr>
              <a:t>‹#›</a:t>
            </a:fld>
            <a:endParaRPr lang="fr-C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0364885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1004552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solidFill>
                  <a:prstClr val="black">
                    <a:tint val="75000"/>
                  </a:prstClr>
                </a:solidFill>
              </a:rPr>
              <a:pPr>
                <a:defRPr/>
              </a:pPr>
              <a:t>11/03/2014</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7258098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solidFill>
                  <a:prstClr val="black">
                    <a:tint val="75000"/>
                  </a:prstClr>
                </a:solidFill>
              </a:rPr>
              <a:pPr>
                <a:defRPr/>
              </a:pPr>
              <a:t>11/03/2014</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257409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solidFill>
                  <a:prstClr val="black">
                    <a:tint val="75000"/>
                  </a:prstClr>
                </a:solidFill>
              </a:rPr>
              <a:pPr>
                <a:defRPr/>
              </a:pPr>
              <a:t>11/03/2014</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4540555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635512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3525020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6324399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679150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65926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pPr>
                <a:defRPr/>
              </a:pPr>
              <a:t>11/03/2014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pPr>
                <a:defRPr/>
              </a:pPr>
              <a:t>‹#›</a:t>
            </a:fld>
            <a:endParaRPr lang="fr-C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1076632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6505231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662148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solidFill>
                  <a:prstClr val="black">
                    <a:tint val="75000"/>
                  </a:prstClr>
                </a:solidFill>
              </a:rPr>
              <a:pPr>
                <a:defRPr/>
              </a:pPr>
              <a:t>11/03/2014</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3937126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solidFill>
                  <a:prstClr val="black">
                    <a:tint val="75000"/>
                  </a:prstClr>
                </a:solidFill>
              </a:rPr>
              <a:pPr>
                <a:defRPr/>
              </a:pPr>
              <a:t>11/03/2014</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376765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solidFill>
                  <a:prstClr val="black">
                    <a:tint val="75000"/>
                  </a:prstClr>
                </a:solidFill>
              </a:rPr>
              <a:pPr>
                <a:defRPr/>
              </a:pPr>
              <a:t>11/03/2014</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3291787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2226570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solidFill>
                  <a:prstClr val="black">
                    <a:tint val="75000"/>
                  </a:prstClr>
                </a:solidFill>
              </a:rPr>
              <a:pPr>
                <a:defRPr/>
              </a:pPr>
              <a:t>11/03/2014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396438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961243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21634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pPr>
                <a:defRPr/>
              </a:pPr>
              <a:t>11/03/2014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22215549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178054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4255525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839740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839740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1420344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58930086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8306222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solidFill>
                  <a:prstClr val="black">
                    <a:tint val="75000"/>
                  </a:prstClr>
                </a:solidFill>
              </a:rPr>
              <a:pPr>
                <a:defRPr/>
              </a:pPr>
              <a:t>11/03/2014</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7778651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Presentation/Turbine%203mw%20Specs.pdf"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Presentation/Lefkara%2077.4mw%20Location.kmz" TargetMode="External"/><Relationship Id="rId2" Type="http://schemas.openxmlformats.org/officeDocument/2006/relationships/image" Target="../media/image2.jpeg"/><Relationship Id="rId1" Type="http://schemas.openxmlformats.org/officeDocument/2006/relationships/slideLayout" Target="../slideLayouts/slideLayout101.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4.xml"/><Relationship Id="rId5" Type="http://schemas.openxmlformats.org/officeDocument/2006/relationships/image" Target="../media/image17.JPG"/><Relationship Id="rId4" Type="http://schemas.openxmlformats.org/officeDocument/2006/relationships/hyperlink" Target="Presentation/AP%20Energy%20Ltd%20Ver%203-1.8mw.mp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980728"/>
            <a:ext cx="7772400" cy="1470025"/>
          </a:xfrm>
        </p:spPr>
        <p:txBody>
          <a:bodyPr/>
          <a:lstStyle/>
          <a:p>
            <a:r>
              <a:rPr lang="en-GB" sz="2800" dirty="0" smtClean="0">
                <a:solidFill>
                  <a:srgbClr val="7DAD21"/>
                </a:solidFill>
              </a:rPr>
              <a:t>Renewable</a:t>
            </a:r>
            <a:r>
              <a:rPr lang="fr-CA" sz="2800" dirty="0" smtClean="0">
                <a:solidFill>
                  <a:srgbClr val="7DAD21"/>
                </a:solidFill>
              </a:rPr>
              <a:t> </a:t>
            </a:r>
            <a:r>
              <a:rPr lang="en-GB" sz="2800" dirty="0" smtClean="0">
                <a:solidFill>
                  <a:srgbClr val="7DAD21"/>
                </a:solidFill>
              </a:rPr>
              <a:t>Energy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16632"/>
            <a:ext cx="8229600" cy="1143000"/>
          </a:xfrm>
        </p:spPr>
        <p:txBody>
          <a:bodyPr/>
          <a:lstStyle/>
          <a:p>
            <a:r>
              <a:rPr lang="en-GB" dirty="0">
                <a:solidFill>
                  <a:schemeClr val="bg1"/>
                </a:solidFill>
              </a:rPr>
              <a:t>Reduce CO2 Using </a:t>
            </a:r>
            <a:br>
              <a:rPr lang="en-GB" dirty="0">
                <a:solidFill>
                  <a:schemeClr val="bg1"/>
                </a:solidFill>
              </a:rPr>
            </a:br>
            <a:r>
              <a:rPr lang="en-GB" dirty="0">
                <a:solidFill>
                  <a:schemeClr val="bg1"/>
                </a:solidFill>
              </a:rPr>
              <a:t>Renewable Energy</a:t>
            </a:r>
            <a:endParaRPr lang="fr-CA" dirty="0">
              <a:solidFill>
                <a:schemeClr val="bg1"/>
              </a:solidFill>
            </a:endParaRPr>
          </a:p>
        </p:txBody>
      </p:sp>
      <p:sp>
        <p:nvSpPr>
          <p:cNvPr id="5" name="Content Placeholder 2"/>
          <p:cNvSpPr>
            <a:spLocks noGrp="1"/>
          </p:cNvSpPr>
          <p:nvPr>
            <p:ph idx="1"/>
          </p:nvPr>
        </p:nvSpPr>
        <p:spPr bwMode="auto">
          <a:xfrm>
            <a:off x="395536" y="1988840"/>
            <a:ext cx="8496944" cy="4392488"/>
          </a:xfrm>
          <a:prstGeom prst="rect">
            <a:avLst/>
          </a:prstGeom>
          <a:noFill/>
          <a:ln w="9525">
            <a:noFill/>
            <a:miter lim="800000"/>
            <a:headEnd/>
            <a:tailEnd/>
          </a:ln>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smtClean="0">
                <a:solidFill>
                  <a:schemeClr val="tx1">
                    <a:lumMod val="75000"/>
                    <a:lumOff val="25000"/>
                  </a:schemeClr>
                </a:solidFill>
              </a:rPr>
              <a:t>Wind Turbines Nacelle Type</a:t>
            </a:r>
          </a:p>
          <a:p>
            <a:pPr marL="714375" lvl="1" indent="-447675" fontAlgn="auto">
              <a:spcBef>
                <a:spcPts val="0"/>
              </a:spcBef>
              <a:spcAft>
                <a:spcPts val="0"/>
              </a:spcAft>
              <a:buFont typeface="Arial" pitchFamily="34" charset="0"/>
              <a:buChar char="•"/>
            </a:pPr>
            <a:r>
              <a:rPr lang="en-GB" sz="3100" b="1" dirty="0" smtClean="0">
                <a:solidFill>
                  <a:schemeClr val="tx1">
                    <a:lumMod val="75000"/>
                    <a:lumOff val="25000"/>
                  </a:schemeClr>
                </a:solidFill>
              </a:rPr>
              <a:t>Synchronised.</a:t>
            </a:r>
          </a:p>
          <a:p>
            <a:pPr marL="1114425" lvl="2" indent="-447675" fontAlgn="auto">
              <a:spcBef>
                <a:spcPts val="0"/>
              </a:spcBef>
              <a:spcAft>
                <a:spcPts val="0"/>
              </a:spcAft>
              <a:buFont typeface="Arial" pitchFamily="34" charset="0"/>
              <a:buChar char="•"/>
            </a:pPr>
            <a:r>
              <a:rPr lang="en-GB" sz="2300" dirty="0" smtClean="0">
                <a:solidFill>
                  <a:schemeClr val="tx1">
                    <a:lumMod val="75000"/>
                    <a:lumOff val="25000"/>
                  </a:schemeClr>
                </a:solidFill>
              </a:rPr>
              <a:t>No Energy Required on Start up</a:t>
            </a:r>
          </a:p>
          <a:p>
            <a:pPr marL="714375" lvl="1" indent="-447675" fontAlgn="auto">
              <a:spcBef>
                <a:spcPts val="0"/>
              </a:spcBef>
              <a:spcAft>
                <a:spcPts val="0"/>
              </a:spcAft>
              <a:buFont typeface="Arial" pitchFamily="34" charset="0"/>
              <a:buChar char="•"/>
            </a:pPr>
            <a:r>
              <a:rPr lang="en-GB" sz="3100" b="1" dirty="0" smtClean="0">
                <a:solidFill>
                  <a:schemeClr val="tx1">
                    <a:lumMod val="75000"/>
                    <a:lumOff val="25000"/>
                  </a:schemeClr>
                </a:solidFill>
              </a:rPr>
              <a:t>Asynchronous.</a:t>
            </a:r>
            <a:r>
              <a:rPr lang="en-GB" sz="3100" dirty="0" smtClean="0">
                <a:solidFill>
                  <a:schemeClr val="tx1">
                    <a:lumMod val="75000"/>
                    <a:lumOff val="25000"/>
                  </a:schemeClr>
                </a:solidFill>
              </a:rPr>
              <a:t> </a:t>
            </a:r>
          </a:p>
          <a:p>
            <a:pPr marL="1114425" lvl="2" indent="-447675" fontAlgn="auto">
              <a:spcBef>
                <a:spcPts val="0"/>
              </a:spcBef>
              <a:spcAft>
                <a:spcPts val="0"/>
              </a:spcAft>
              <a:buFont typeface="Arial" pitchFamily="34" charset="0"/>
              <a:buChar char="•"/>
            </a:pPr>
            <a:r>
              <a:rPr lang="en-GB" sz="2300" dirty="0" smtClean="0">
                <a:solidFill>
                  <a:schemeClr val="tx1">
                    <a:lumMod val="75000"/>
                    <a:lumOff val="25000"/>
                  </a:schemeClr>
                </a:solidFill>
              </a:rPr>
              <a:t>Energy Required from the grid on Start up.</a:t>
            </a:r>
          </a:p>
          <a:p>
            <a:pPr marL="714375" lvl="1" indent="-447675" fontAlgn="auto">
              <a:spcBef>
                <a:spcPts val="0"/>
              </a:spcBef>
              <a:spcAft>
                <a:spcPts val="0"/>
              </a:spcAft>
              <a:buFont typeface="Arial" pitchFamily="34" charset="0"/>
              <a:buChar char="•"/>
            </a:pPr>
            <a:r>
              <a:rPr lang="en-GB" sz="2700" b="1" dirty="0" smtClean="0">
                <a:solidFill>
                  <a:schemeClr val="tx1">
                    <a:lumMod val="75000"/>
                    <a:lumOff val="25000"/>
                  </a:schemeClr>
                </a:solidFill>
              </a:rPr>
              <a:t>Transmission Type.</a:t>
            </a:r>
          </a:p>
          <a:p>
            <a:pPr marL="1114425" lvl="2" indent="-447675" fontAlgn="auto">
              <a:spcBef>
                <a:spcPts val="0"/>
              </a:spcBef>
              <a:spcAft>
                <a:spcPts val="0"/>
              </a:spcAft>
              <a:buFont typeface="Arial" pitchFamily="34" charset="0"/>
              <a:buChar char="•"/>
            </a:pPr>
            <a:r>
              <a:rPr lang="en-GB" sz="2300" dirty="0" smtClean="0">
                <a:solidFill>
                  <a:schemeClr val="tx1">
                    <a:lumMod val="75000"/>
                    <a:lumOff val="25000"/>
                  </a:schemeClr>
                </a:solidFill>
              </a:rPr>
              <a:t>Direct Drive</a:t>
            </a:r>
          </a:p>
          <a:p>
            <a:pPr marL="1114425" lvl="2" indent="-447675" fontAlgn="auto">
              <a:spcBef>
                <a:spcPts val="0"/>
              </a:spcBef>
              <a:spcAft>
                <a:spcPts val="0"/>
              </a:spcAft>
              <a:buFont typeface="Arial" pitchFamily="34" charset="0"/>
              <a:buChar char="•"/>
            </a:pPr>
            <a:r>
              <a:rPr lang="en-GB" sz="2300" dirty="0" smtClean="0">
                <a:solidFill>
                  <a:schemeClr val="tx1">
                    <a:lumMod val="75000"/>
                    <a:lumOff val="25000"/>
                  </a:schemeClr>
                </a:solidFill>
              </a:rPr>
              <a:t>Gearbox</a:t>
            </a:r>
          </a:p>
          <a:p>
            <a:pPr marL="266700" lvl="1" indent="0" fontAlgn="auto">
              <a:spcBef>
                <a:spcPts val="0"/>
              </a:spcBef>
              <a:spcAft>
                <a:spcPts val="0"/>
              </a:spcAft>
              <a:buNone/>
            </a:pPr>
            <a:endParaRPr lang="en-GB" sz="9600" dirty="0" smtClean="0">
              <a:solidFill>
                <a:schemeClr val="tx1">
                  <a:lumMod val="75000"/>
                  <a:lumOff val="25000"/>
                </a:schemeClr>
              </a:solidFill>
            </a:endParaRPr>
          </a:p>
          <a:p>
            <a:pPr marL="666750" lvl="2" indent="0" fontAlgn="auto">
              <a:spcBef>
                <a:spcPts val="0"/>
              </a:spcBef>
              <a:spcAft>
                <a:spcPts val="0"/>
              </a:spcAft>
              <a:buNone/>
            </a:pPr>
            <a:endParaRPr lang="en-GB" sz="9200" dirty="0" smtClean="0">
              <a:solidFill>
                <a:schemeClr val="tx1">
                  <a:lumMod val="75000"/>
                  <a:lumOff val="25000"/>
                </a:schemeClr>
              </a:solidFill>
            </a:endParaRPr>
          </a:p>
          <a:p>
            <a:pPr marL="266700" lvl="1" indent="0" fontAlgn="auto">
              <a:spcBef>
                <a:spcPts val="0"/>
              </a:spcBef>
              <a:spcAft>
                <a:spcPts val="0"/>
              </a:spcAft>
              <a:buNone/>
            </a:pPr>
            <a:endParaRPr lang="en-GB" sz="9600" dirty="0" smtClean="0">
              <a:solidFill>
                <a:schemeClr val="tx1">
                  <a:lumMod val="75000"/>
                  <a:lumOff val="25000"/>
                </a:schemeClr>
              </a:solidFill>
            </a:endParaRPr>
          </a:p>
          <a:p>
            <a:pPr marL="266700" lvl="1" indent="0" fontAlgn="auto">
              <a:spcBef>
                <a:spcPts val="0"/>
              </a:spcBef>
              <a:spcAft>
                <a:spcPts val="0"/>
              </a:spcAft>
              <a:buNone/>
            </a:pPr>
            <a:endParaRPr lang="en-GB" sz="9600" dirty="0">
              <a:solidFill>
                <a:schemeClr val="tx1">
                  <a:lumMod val="75000"/>
                  <a:lumOff val="2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62537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16632"/>
            <a:ext cx="8229600" cy="1143000"/>
          </a:xfrm>
        </p:spPr>
        <p:txBody>
          <a:bodyPr/>
          <a:lstStyle/>
          <a:p>
            <a:r>
              <a:rPr lang="en-GB" dirty="0">
                <a:solidFill>
                  <a:schemeClr val="bg1"/>
                </a:solidFill>
              </a:rPr>
              <a:t>Reduce CO2 Using </a:t>
            </a:r>
            <a:br>
              <a:rPr lang="en-GB" dirty="0">
                <a:solidFill>
                  <a:schemeClr val="bg1"/>
                </a:solidFill>
              </a:rPr>
            </a:br>
            <a:r>
              <a:rPr lang="en-GB" dirty="0">
                <a:solidFill>
                  <a:schemeClr val="bg1"/>
                </a:solidFill>
              </a:rPr>
              <a:t>Renewable Energy</a:t>
            </a:r>
            <a:endParaRPr lang="fr-CA" dirty="0">
              <a:solidFill>
                <a:schemeClr val="bg1"/>
              </a:solidFill>
            </a:endParaRPr>
          </a:p>
        </p:txBody>
      </p:sp>
      <p:sp>
        <p:nvSpPr>
          <p:cNvPr id="5" name="Content Placeholder 2"/>
          <p:cNvSpPr>
            <a:spLocks noGrp="1"/>
          </p:cNvSpPr>
          <p:nvPr>
            <p:ph idx="1"/>
          </p:nvPr>
        </p:nvSpPr>
        <p:spPr bwMode="auto">
          <a:xfrm>
            <a:off x="0" y="1988840"/>
            <a:ext cx="9144000" cy="4752528"/>
          </a:xfrm>
          <a:prstGeom prst="rect">
            <a:avLst/>
          </a:prstGeom>
          <a:noFill/>
          <a:ln w="9525">
            <a:noFill/>
            <a:miter lim="800000"/>
            <a:headEnd/>
            <a:tailEnd/>
          </a:ln>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smtClean="0">
                <a:solidFill>
                  <a:schemeClr val="tx1">
                    <a:lumMod val="75000"/>
                    <a:lumOff val="25000"/>
                  </a:schemeClr>
                </a:solidFill>
              </a:rPr>
              <a:t>Typical Wind Turbine Specification</a:t>
            </a:r>
          </a:p>
          <a:p>
            <a:pPr marL="0" marR="0" lvl="0" indent="0" defTabSz="914400" eaLnBrk="1" fontAlgn="auto" latinLnBrk="0" hangingPunct="1">
              <a:lnSpc>
                <a:spcPct val="100000"/>
              </a:lnSpc>
              <a:spcBef>
                <a:spcPts val="0"/>
              </a:spcBef>
              <a:spcAft>
                <a:spcPts val="0"/>
              </a:spcAft>
              <a:buClrTx/>
              <a:buSzTx/>
              <a:buFontTx/>
              <a:buNone/>
              <a:tabLst/>
              <a:defRPr/>
            </a:pPr>
            <a:endParaRPr lang="en-GB" b="1" dirty="0" smtClean="0">
              <a:solidFill>
                <a:schemeClr val="tx1">
                  <a:lumMod val="75000"/>
                  <a:lumOff val="25000"/>
                </a:schemeClr>
              </a:solidFill>
            </a:endParaRPr>
          </a:p>
          <a:p>
            <a:pPr marL="266700" lvl="1" indent="0" fontAlgn="auto">
              <a:spcBef>
                <a:spcPts val="0"/>
              </a:spcBef>
              <a:spcAft>
                <a:spcPts val="0"/>
              </a:spcAft>
              <a:buNone/>
            </a:pPr>
            <a:endParaRPr lang="en-GB" sz="9600" dirty="0" smtClean="0">
              <a:solidFill>
                <a:schemeClr val="tx1">
                  <a:lumMod val="75000"/>
                  <a:lumOff val="25000"/>
                </a:schemeClr>
              </a:solidFill>
            </a:endParaRPr>
          </a:p>
          <a:p>
            <a:pPr marL="666750" lvl="2" indent="0" fontAlgn="auto">
              <a:spcBef>
                <a:spcPts val="0"/>
              </a:spcBef>
              <a:spcAft>
                <a:spcPts val="0"/>
              </a:spcAft>
              <a:buNone/>
            </a:pPr>
            <a:endParaRPr lang="en-GB" sz="9200" dirty="0" smtClean="0">
              <a:solidFill>
                <a:schemeClr val="tx1">
                  <a:lumMod val="75000"/>
                  <a:lumOff val="25000"/>
                </a:schemeClr>
              </a:solidFill>
            </a:endParaRPr>
          </a:p>
          <a:p>
            <a:pPr marL="266700" lvl="1" indent="0" fontAlgn="auto">
              <a:spcBef>
                <a:spcPts val="0"/>
              </a:spcBef>
              <a:spcAft>
                <a:spcPts val="0"/>
              </a:spcAft>
              <a:buNone/>
            </a:pPr>
            <a:endParaRPr lang="en-GB" sz="9600" dirty="0" smtClean="0">
              <a:solidFill>
                <a:schemeClr val="tx1">
                  <a:lumMod val="75000"/>
                  <a:lumOff val="25000"/>
                </a:schemeClr>
              </a:solidFill>
            </a:endParaRPr>
          </a:p>
          <a:p>
            <a:pPr marL="266700" lvl="1" indent="0" fontAlgn="auto">
              <a:spcBef>
                <a:spcPts val="0"/>
              </a:spcBef>
              <a:spcAft>
                <a:spcPts val="0"/>
              </a:spcAft>
              <a:buNone/>
            </a:pPr>
            <a:endParaRPr lang="en-GB" sz="9600" dirty="0">
              <a:solidFill>
                <a:schemeClr val="tx1">
                  <a:lumMod val="75000"/>
                  <a:lumOff val="2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85" y="2574777"/>
            <a:ext cx="4421254" cy="41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581649"/>
            <a:ext cx="4202986" cy="410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908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16632"/>
            <a:ext cx="8229600" cy="1143000"/>
          </a:xfrm>
        </p:spPr>
        <p:txBody>
          <a:bodyPr/>
          <a:lstStyle/>
          <a:p>
            <a:r>
              <a:rPr lang="en-GB" dirty="0">
                <a:solidFill>
                  <a:schemeClr val="bg1"/>
                </a:solidFill>
              </a:rPr>
              <a:t>Reduce CO2 Using </a:t>
            </a:r>
            <a:br>
              <a:rPr lang="en-GB" dirty="0">
                <a:solidFill>
                  <a:schemeClr val="bg1"/>
                </a:solidFill>
              </a:rPr>
            </a:br>
            <a:r>
              <a:rPr lang="en-GB" dirty="0">
                <a:solidFill>
                  <a:schemeClr val="bg1"/>
                </a:solidFill>
              </a:rPr>
              <a:t>Renewable Energy</a:t>
            </a:r>
            <a:endParaRPr lang="fr-CA" dirty="0">
              <a:solidFill>
                <a:schemeClr val="bg1"/>
              </a:solidFill>
            </a:endParaRPr>
          </a:p>
        </p:txBody>
      </p:sp>
      <p:sp>
        <p:nvSpPr>
          <p:cNvPr id="5" name="Content Placeholder 2"/>
          <p:cNvSpPr>
            <a:spLocks noGrp="1"/>
          </p:cNvSpPr>
          <p:nvPr>
            <p:ph idx="1"/>
          </p:nvPr>
        </p:nvSpPr>
        <p:spPr bwMode="auto">
          <a:xfrm>
            <a:off x="0" y="1988840"/>
            <a:ext cx="9144000" cy="4752528"/>
          </a:xfrm>
          <a:prstGeom prst="rect">
            <a:avLst/>
          </a:prstGeom>
          <a:noFill/>
          <a:ln w="9525">
            <a:noFill/>
            <a:miter lim="800000"/>
            <a:headEnd/>
            <a:tailEnd/>
          </a:ln>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smtClean="0">
                <a:solidFill>
                  <a:schemeClr val="tx1">
                    <a:lumMod val="75000"/>
                    <a:lumOff val="25000"/>
                  </a:schemeClr>
                </a:solidFill>
              </a:rPr>
              <a:t>Typical Wind Turbine Specification</a:t>
            </a:r>
          </a:p>
          <a:p>
            <a:pPr marL="0" marR="0" lvl="0" indent="0" defTabSz="914400" eaLnBrk="1" fontAlgn="auto" latinLnBrk="0" hangingPunct="1">
              <a:lnSpc>
                <a:spcPct val="100000"/>
              </a:lnSpc>
              <a:spcBef>
                <a:spcPts val="0"/>
              </a:spcBef>
              <a:spcAft>
                <a:spcPts val="0"/>
              </a:spcAft>
              <a:buClrTx/>
              <a:buSzTx/>
              <a:buFontTx/>
              <a:buNone/>
              <a:tabLst/>
              <a:defRPr/>
            </a:pPr>
            <a:endParaRPr lang="en-GB" b="1" dirty="0" smtClean="0">
              <a:solidFill>
                <a:schemeClr val="tx1">
                  <a:lumMod val="75000"/>
                  <a:lumOff val="25000"/>
                </a:schemeClr>
              </a:solidFill>
            </a:endParaRPr>
          </a:p>
          <a:p>
            <a:pPr marL="266700" lvl="1" indent="0" fontAlgn="auto">
              <a:spcBef>
                <a:spcPts val="0"/>
              </a:spcBef>
              <a:spcAft>
                <a:spcPts val="0"/>
              </a:spcAft>
              <a:buNone/>
            </a:pPr>
            <a:endParaRPr lang="en-GB" sz="9600" dirty="0" smtClean="0">
              <a:solidFill>
                <a:schemeClr val="tx1">
                  <a:lumMod val="75000"/>
                  <a:lumOff val="25000"/>
                </a:schemeClr>
              </a:solidFill>
            </a:endParaRPr>
          </a:p>
          <a:p>
            <a:pPr marL="666750" lvl="2" indent="0" fontAlgn="auto">
              <a:spcBef>
                <a:spcPts val="0"/>
              </a:spcBef>
              <a:spcAft>
                <a:spcPts val="0"/>
              </a:spcAft>
              <a:buNone/>
            </a:pPr>
            <a:endParaRPr lang="en-GB" sz="9200" dirty="0" smtClean="0">
              <a:solidFill>
                <a:schemeClr val="tx1">
                  <a:lumMod val="75000"/>
                  <a:lumOff val="25000"/>
                </a:schemeClr>
              </a:solidFill>
            </a:endParaRPr>
          </a:p>
          <a:p>
            <a:pPr marL="266700" lvl="1" indent="0" fontAlgn="auto">
              <a:spcBef>
                <a:spcPts val="0"/>
              </a:spcBef>
              <a:spcAft>
                <a:spcPts val="0"/>
              </a:spcAft>
              <a:buNone/>
            </a:pPr>
            <a:endParaRPr lang="en-GB" sz="9600" dirty="0" smtClean="0">
              <a:solidFill>
                <a:schemeClr val="tx1">
                  <a:lumMod val="75000"/>
                  <a:lumOff val="25000"/>
                </a:schemeClr>
              </a:solidFill>
            </a:endParaRPr>
          </a:p>
          <a:p>
            <a:pPr marL="266700" lvl="1" indent="0" fontAlgn="auto">
              <a:spcBef>
                <a:spcPts val="0"/>
              </a:spcBef>
              <a:spcAft>
                <a:spcPts val="0"/>
              </a:spcAft>
              <a:buNone/>
            </a:pPr>
            <a:endParaRPr lang="en-GB" sz="9600" dirty="0">
              <a:solidFill>
                <a:schemeClr val="tx1">
                  <a:lumMod val="75000"/>
                  <a:lumOff val="2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572358"/>
            <a:ext cx="19431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589101"/>
            <a:ext cx="3516313" cy="408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162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en-GB" dirty="0" smtClean="0">
                <a:solidFill>
                  <a:schemeClr val="bg1"/>
                </a:solidFill>
              </a:rPr>
              <a:t>New Generation Wind Turbines</a:t>
            </a:r>
            <a:endParaRPr lang="fr-CA" dirty="0">
              <a:solidFill>
                <a:schemeClr val="bg1"/>
              </a:solidFill>
            </a:endParaRPr>
          </a:p>
        </p:txBody>
      </p:sp>
      <p:sp>
        <p:nvSpPr>
          <p:cNvPr id="3" name="Espace réservé du contenu 2"/>
          <p:cNvSpPr>
            <a:spLocks noGrp="1"/>
          </p:cNvSpPr>
          <p:nvPr>
            <p:ph idx="1"/>
          </p:nvPr>
        </p:nvSpPr>
        <p:spPr>
          <a:xfrm>
            <a:off x="395536" y="1988840"/>
            <a:ext cx="7776864" cy="4752528"/>
          </a:xfrm>
        </p:spPr>
        <p:txBody>
          <a:bodyPr rtlCol="0">
            <a:normAutofit fontScale="85000" lnSpcReduction="20000"/>
          </a:bodyPr>
          <a:lstStyle/>
          <a:p>
            <a:r>
              <a:rPr lang="en-GB" sz="3000" b="1" dirty="0" smtClean="0">
                <a:solidFill>
                  <a:schemeClr val="tx1">
                    <a:lumMod val="75000"/>
                    <a:lumOff val="25000"/>
                  </a:schemeClr>
                </a:solidFill>
              </a:rPr>
              <a:t>Increased Capture of wind resource.</a:t>
            </a:r>
          </a:p>
          <a:p>
            <a:pPr lvl="1"/>
            <a:r>
              <a:rPr lang="en-GB" sz="2600" dirty="0" smtClean="0">
                <a:solidFill>
                  <a:schemeClr val="tx1">
                    <a:lumMod val="75000"/>
                    <a:lumOff val="25000"/>
                  </a:schemeClr>
                </a:solidFill>
              </a:rPr>
              <a:t>3m/s Cut in speed</a:t>
            </a:r>
          </a:p>
          <a:p>
            <a:pPr lvl="1"/>
            <a:r>
              <a:rPr lang="en-GB" sz="2600" dirty="0" smtClean="0">
                <a:solidFill>
                  <a:schemeClr val="tx1">
                    <a:lumMod val="75000"/>
                    <a:lumOff val="25000"/>
                  </a:schemeClr>
                </a:solidFill>
              </a:rPr>
              <a:t>Increase Tower Size up to 143m onshore</a:t>
            </a:r>
          </a:p>
          <a:p>
            <a:pPr lvl="1"/>
            <a:r>
              <a:rPr lang="en-GB" sz="2600" dirty="0">
                <a:solidFill>
                  <a:schemeClr val="tx1">
                    <a:lumMod val="75000"/>
                    <a:lumOff val="25000"/>
                  </a:schemeClr>
                </a:solidFill>
              </a:rPr>
              <a:t>Increase </a:t>
            </a:r>
            <a:r>
              <a:rPr lang="en-GB" sz="2600" dirty="0" smtClean="0">
                <a:solidFill>
                  <a:schemeClr val="tx1">
                    <a:lumMod val="75000"/>
                    <a:lumOff val="25000"/>
                  </a:schemeClr>
                </a:solidFill>
              </a:rPr>
              <a:t>Rotor Size up to 128m onshore </a:t>
            </a:r>
          </a:p>
          <a:p>
            <a:pPr lvl="1"/>
            <a:r>
              <a:rPr lang="en-GB" sz="2600" dirty="0" smtClean="0">
                <a:solidFill>
                  <a:schemeClr val="tx1">
                    <a:lumMod val="75000"/>
                    <a:lumOff val="25000"/>
                  </a:schemeClr>
                </a:solidFill>
              </a:rPr>
              <a:t>More Efficient Direct Drive Mechanism, Eliminated Gears.</a:t>
            </a:r>
            <a:endParaRPr lang="en-GB" sz="2600" dirty="0">
              <a:solidFill>
                <a:schemeClr val="tx1">
                  <a:lumMod val="75000"/>
                  <a:lumOff val="25000"/>
                </a:schemeClr>
              </a:solidFill>
            </a:endParaRPr>
          </a:p>
          <a:p>
            <a:pPr lvl="1"/>
            <a:r>
              <a:rPr lang="en-GB" sz="2600" dirty="0" smtClean="0">
                <a:solidFill>
                  <a:schemeClr val="tx1">
                    <a:lumMod val="75000"/>
                    <a:lumOff val="25000"/>
                  </a:schemeClr>
                </a:solidFill>
              </a:rPr>
              <a:t>Increased wind Farm Annual Yield.</a:t>
            </a:r>
          </a:p>
          <a:p>
            <a:pPr lvl="1"/>
            <a:r>
              <a:rPr lang="en-GB" sz="2600" dirty="0" smtClean="0">
                <a:solidFill>
                  <a:schemeClr val="tx1">
                    <a:lumMod val="75000"/>
                    <a:lumOff val="25000"/>
                  </a:schemeClr>
                </a:solidFill>
              </a:rPr>
              <a:t>Less Turbines required to produce the same yield</a:t>
            </a:r>
            <a:endParaRPr lang="en-GB" sz="2600" dirty="0">
              <a:solidFill>
                <a:schemeClr val="tx1">
                  <a:lumMod val="75000"/>
                  <a:lumOff val="25000"/>
                </a:schemeClr>
              </a:solidFill>
            </a:endParaRPr>
          </a:p>
          <a:p>
            <a:r>
              <a:rPr lang="en-GB" sz="3000" b="1" dirty="0" smtClean="0"/>
              <a:t>Financial Implications.</a:t>
            </a:r>
            <a:endParaRPr lang="en-GB" sz="3000" b="1" dirty="0"/>
          </a:p>
          <a:p>
            <a:pPr lvl="1"/>
            <a:r>
              <a:rPr lang="en-GB" sz="2600" dirty="0">
                <a:solidFill>
                  <a:schemeClr val="tx1">
                    <a:lumMod val="75000"/>
                    <a:lumOff val="25000"/>
                  </a:schemeClr>
                </a:solidFill>
              </a:rPr>
              <a:t>Less Cover space.</a:t>
            </a:r>
          </a:p>
          <a:p>
            <a:pPr lvl="1"/>
            <a:r>
              <a:rPr lang="en-GB" sz="2600" dirty="0">
                <a:solidFill>
                  <a:schemeClr val="tx1">
                    <a:lumMod val="75000"/>
                    <a:lumOff val="25000"/>
                  </a:schemeClr>
                </a:solidFill>
              </a:rPr>
              <a:t>Less Construction Cost.</a:t>
            </a:r>
          </a:p>
          <a:p>
            <a:pPr lvl="1"/>
            <a:r>
              <a:rPr lang="en-GB" sz="2600" dirty="0" smtClean="0">
                <a:solidFill>
                  <a:schemeClr val="tx1">
                    <a:lumMod val="75000"/>
                    <a:lumOff val="25000"/>
                  </a:schemeClr>
                </a:solidFill>
              </a:rPr>
              <a:t>Increased </a:t>
            </a:r>
            <a:r>
              <a:rPr lang="en-GB" sz="2600" dirty="0">
                <a:solidFill>
                  <a:schemeClr val="tx1">
                    <a:lumMod val="75000"/>
                    <a:lumOff val="25000"/>
                  </a:schemeClr>
                </a:solidFill>
              </a:rPr>
              <a:t>Availability Time.</a:t>
            </a:r>
          </a:p>
          <a:p>
            <a:pPr lvl="1"/>
            <a:r>
              <a:rPr lang="en-GB" sz="2600" dirty="0">
                <a:solidFill>
                  <a:schemeClr val="tx1">
                    <a:lumMod val="75000"/>
                    <a:lumOff val="25000"/>
                  </a:schemeClr>
                </a:solidFill>
              </a:rPr>
              <a:t>Reduced Maintenance Cost.</a:t>
            </a:r>
          </a:p>
          <a:p>
            <a:pPr lvl="1"/>
            <a:r>
              <a:rPr lang="en-GB" sz="2600" dirty="0">
                <a:solidFill>
                  <a:schemeClr val="tx1">
                    <a:lumMod val="75000"/>
                    <a:lumOff val="25000"/>
                  </a:schemeClr>
                </a:solidFill>
              </a:rPr>
              <a:t>Reduced Operational Cost.</a:t>
            </a:r>
          </a:p>
          <a:p>
            <a:pPr marL="0" indent="0" fontAlgn="auto">
              <a:spcAft>
                <a:spcPts val="0"/>
              </a:spcAft>
              <a:buNone/>
              <a:defRPr/>
            </a:pPr>
            <a:endParaRPr lang="fr-CA" sz="3100" dirty="0">
              <a:solidFill>
                <a:schemeClr val="tx1">
                  <a:lumMod val="75000"/>
                  <a:lumOff val="25000"/>
                </a:schemeClr>
              </a:solidFill>
            </a:endParaRPr>
          </a:p>
        </p:txBody>
      </p:sp>
      <p:pic>
        <p:nvPicPr>
          <p:cNvPr id="3074" name="Picture 2" descr="http://www.popsci.com/files/imagecache/article_image_large/articles/WIndmill_525_v1.jpg">
            <a:hlinkClick r:id="rId3" action="ppaction://hlinkfile" tooltip="3mw Wind Turbine Specification"/>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398639"/>
            <a:ext cx="3131840" cy="2469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350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16632"/>
            <a:ext cx="8229600" cy="1143000"/>
          </a:xfrm>
        </p:spPr>
        <p:txBody>
          <a:bodyPr/>
          <a:lstStyle/>
          <a:p>
            <a:r>
              <a:rPr lang="en-GB" dirty="0" smtClean="0">
                <a:solidFill>
                  <a:schemeClr val="bg1"/>
                </a:solidFill>
              </a:rPr>
              <a:t>Desktop Software</a:t>
            </a:r>
            <a:endParaRPr lang="fr-CA" dirty="0">
              <a:solidFill>
                <a:schemeClr val="bg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77" y="2060848"/>
            <a:ext cx="9052423"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844824"/>
            <a:ext cx="9144000" cy="584775"/>
          </a:xfrm>
          <a:prstGeom prst="rect">
            <a:avLst/>
          </a:prstGeom>
          <a:noFill/>
        </p:spPr>
        <p:txBody>
          <a:bodyPr wrap="square" rtlCol="0">
            <a:spAutoFit/>
          </a:bodyPr>
          <a:lstStyle/>
          <a:p>
            <a:pPr algn="ctr"/>
            <a:r>
              <a:rPr lang="en-GB" sz="3200" dirty="0" smtClean="0">
                <a:latin typeface="+mn-lt"/>
              </a:rPr>
              <a:t>EMD Wind Pro</a:t>
            </a:r>
            <a:endParaRPr lang="en-GB" sz="3200" dirty="0">
              <a:latin typeface="+mn-lt"/>
            </a:endParaRPr>
          </a:p>
        </p:txBody>
      </p:sp>
    </p:spTree>
    <p:extLst>
      <p:ext uri="{BB962C8B-B14F-4D97-AF65-F5344CB8AC3E}">
        <p14:creationId xmlns:p14="http://schemas.microsoft.com/office/powerpoint/2010/main" val="1438147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en-GB" dirty="0" smtClean="0">
                <a:solidFill>
                  <a:schemeClr val="bg1"/>
                </a:solidFill>
              </a:rPr>
              <a:t>How did we Measure Wind</a:t>
            </a:r>
            <a:endParaRPr lang="fr-CA" dirty="0">
              <a:solidFill>
                <a:schemeClr val="bg1"/>
              </a:solidFill>
            </a:endParaRPr>
          </a:p>
        </p:txBody>
      </p:sp>
      <p:sp>
        <p:nvSpPr>
          <p:cNvPr id="3" name="Espace réservé du contenu 2"/>
          <p:cNvSpPr>
            <a:spLocks noGrp="1"/>
          </p:cNvSpPr>
          <p:nvPr>
            <p:ph idx="1"/>
          </p:nvPr>
        </p:nvSpPr>
        <p:spPr>
          <a:xfrm>
            <a:off x="395536" y="2060848"/>
            <a:ext cx="8229600" cy="4340225"/>
          </a:xfrm>
        </p:spPr>
        <p:txBody>
          <a:bodyPr rtlCol="0">
            <a:normAutofit/>
          </a:bodyPr>
          <a:lstStyle/>
          <a:p>
            <a:pPr marL="0" indent="0">
              <a:spcBef>
                <a:spcPts val="0"/>
              </a:spcBef>
              <a:buNone/>
            </a:pPr>
            <a:endParaRPr lang="en-GB" sz="1200" dirty="0" smtClean="0">
              <a:solidFill>
                <a:schemeClr val="tx1">
                  <a:lumMod val="75000"/>
                  <a:lumOff val="25000"/>
                </a:schemeClr>
              </a:solidFill>
            </a:endParaRPr>
          </a:p>
          <a:p>
            <a:pPr lvl="1">
              <a:buFont typeface="Arial" pitchFamily="34" charset="0"/>
              <a:buChar char="•"/>
            </a:pPr>
            <a:r>
              <a:rPr lang="en-GB" sz="2300" b="1" dirty="0" smtClean="0">
                <a:solidFill>
                  <a:schemeClr val="tx1">
                    <a:lumMod val="75000"/>
                    <a:lumOff val="25000"/>
                  </a:schemeClr>
                </a:solidFill>
              </a:rPr>
              <a:t>70m High Mast </a:t>
            </a:r>
            <a:r>
              <a:rPr lang="en-GB" sz="2300" b="1" dirty="0" err="1" smtClean="0">
                <a:solidFill>
                  <a:schemeClr val="tx1">
                    <a:lumMod val="75000"/>
                    <a:lumOff val="25000"/>
                  </a:schemeClr>
                </a:solidFill>
              </a:rPr>
              <a:t>Nexgen</a:t>
            </a:r>
            <a:endParaRPr lang="en-GB" sz="2300" b="1" dirty="0" smtClean="0">
              <a:solidFill>
                <a:schemeClr val="tx1">
                  <a:lumMod val="75000"/>
                  <a:lumOff val="25000"/>
                </a:schemeClr>
              </a:solidFill>
            </a:endParaRPr>
          </a:p>
          <a:p>
            <a:pPr lvl="1">
              <a:buFont typeface="Arial" pitchFamily="34" charset="0"/>
              <a:buChar char="•"/>
            </a:pPr>
            <a:r>
              <a:rPr lang="en-GB" sz="2300" b="1" dirty="0" smtClean="0">
                <a:solidFill>
                  <a:schemeClr val="tx1">
                    <a:lumMod val="75000"/>
                    <a:lumOff val="25000"/>
                  </a:schemeClr>
                </a:solidFill>
              </a:rPr>
              <a:t>Sensors Placed 53m and 70m</a:t>
            </a:r>
          </a:p>
          <a:p>
            <a:pPr lvl="1">
              <a:buFont typeface="Arial" pitchFamily="34" charset="0"/>
              <a:buChar char="•"/>
            </a:pPr>
            <a:r>
              <a:rPr lang="en-GB" sz="2300" b="1" dirty="0" smtClean="0">
                <a:solidFill>
                  <a:schemeClr val="tx1">
                    <a:lumMod val="75000"/>
                    <a:lumOff val="25000"/>
                  </a:schemeClr>
                </a:solidFill>
              </a:rPr>
              <a:t>Sensors</a:t>
            </a:r>
          </a:p>
          <a:p>
            <a:pPr lvl="2"/>
            <a:r>
              <a:rPr lang="en-GB" sz="2300" b="1" dirty="0">
                <a:solidFill>
                  <a:schemeClr val="tx1">
                    <a:lumMod val="75000"/>
                    <a:lumOff val="25000"/>
                  </a:schemeClr>
                </a:solidFill>
              </a:rPr>
              <a:t>Vector A100LK Anemometer</a:t>
            </a:r>
          </a:p>
          <a:p>
            <a:pPr lvl="2"/>
            <a:r>
              <a:rPr lang="en-GB" sz="2300" b="1" dirty="0">
                <a:solidFill>
                  <a:schemeClr val="tx1">
                    <a:lumMod val="75000"/>
                    <a:lumOff val="25000"/>
                  </a:schemeClr>
                </a:solidFill>
              </a:rPr>
              <a:t>Vector W200P Potentiometer </a:t>
            </a:r>
            <a:r>
              <a:rPr lang="en-GB" sz="2300" b="1" dirty="0" smtClean="0">
                <a:solidFill>
                  <a:schemeClr val="tx1">
                    <a:lumMod val="75000"/>
                    <a:lumOff val="25000"/>
                  </a:schemeClr>
                </a:solidFill>
              </a:rPr>
              <a:t>Wind Vane</a:t>
            </a:r>
            <a:endParaRPr lang="en-GB" sz="2300" b="1" dirty="0">
              <a:solidFill>
                <a:schemeClr val="tx1">
                  <a:lumMod val="75000"/>
                  <a:lumOff val="25000"/>
                </a:schemeClr>
              </a:solidFill>
            </a:endParaRPr>
          </a:p>
          <a:p>
            <a:pPr lvl="2"/>
            <a:r>
              <a:rPr lang="en-GB" sz="2300" b="1" dirty="0" err="1">
                <a:solidFill>
                  <a:schemeClr val="tx1">
                    <a:lumMod val="75000"/>
                    <a:lumOff val="25000"/>
                  </a:schemeClr>
                </a:solidFill>
              </a:rPr>
              <a:t>Setra</a:t>
            </a:r>
            <a:r>
              <a:rPr lang="en-GB" sz="2300" b="1" dirty="0">
                <a:solidFill>
                  <a:schemeClr val="tx1">
                    <a:lumMod val="75000"/>
                    <a:lumOff val="25000"/>
                  </a:schemeClr>
                </a:solidFill>
              </a:rPr>
              <a:t> Pressure Sensor Kit</a:t>
            </a:r>
          </a:p>
          <a:p>
            <a:pPr lvl="2"/>
            <a:r>
              <a:rPr lang="en-GB" sz="2300" b="1" dirty="0">
                <a:solidFill>
                  <a:schemeClr val="tx1">
                    <a:lumMod val="75000"/>
                    <a:lumOff val="25000"/>
                  </a:schemeClr>
                </a:solidFill>
              </a:rPr>
              <a:t>Thermistor</a:t>
            </a:r>
          </a:p>
          <a:p>
            <a:pPr lvl="1">
              <a:buFont typeface="Arial" pitchFamily="34" charset="0"/>
              <a:buChar char="•"/>
            </a:pPr>
            <a:r>
              <a:rPr lang="en-GB" sz="2300" b="1" dirty="0">
                <a:solidFill>
                  <a:schemeClr val="tx1">
                    <a:lumMod val="75000"/>
                    <a:lumOff val="25000"/>
                  </a:schemeClr>
                </a:solidFill>
              </a:rPr>
              <a:t>Nomad 2 GSM </a:t>
            </a:r>
            <a:r>
              <a:rPr lang="en-GB" sz="2300" b="1" dirty="0" smtClean="0">
                <a:solidFill>
                  <a:schemeClr val="tx1">
                    <a:lumMod val="75000"/>
                    <a:lumOff val="25000"/>
                  </a:schemeClr>
                </a:solidFill>
              </a:rPr>
              <a:t>Data logger</a:t>
            </a:r>
            <a:endParaRPr lang="en-GB" sz="2300" b="1" dirty="0">
              <a:solidFill>
                <a:schemeClr val="tx1">
                  <a:lumMod val="75000"/>
                  <a:lumOff val="25000"/>
                </a:schemeClr>
              </a:solidFill>
            </a:endParaRPr>
          </a:p>
          <a:p>
            <a:pPr marL="0" indent="0" fontAlgn="auto">
              <a:spcAft>
                <a:spcPts val="0"/>
              </a:spcAft>
              <a:buNone/>
              <a:defRPr/>
            </a:pPr>
            <a:endParaRPr lang="fr-CA" sz="3100" dirty="0">
              <a:solidFill>
                <a:schemeClr val="tx1">
                  <a:lumMod val="75000"/>
                  <a:lumOff val="2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772816"/>
            <a:ext cx="233761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51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88640"/>
            <a:ext cx="8229600" cy="1143000"/>
          </a:xfrm>
        </p:spPr>
        <p:txBody>
          <a:bodyPr/>
          <a:lstStyle/>
          <a:p>
            <a:r>
              <a:rPr lang="en-GB" dirty="0" smtClean="0">
                <a:solidFill>
                  <a:schemeClr val="bg1"/>
                </a:solidFill>
              </a:rPr>
              <a:t>EMD Wasp Wind Analyses</a:t>
            </a:r>
            <a:br>
              <a:rPr lang="en-GB" dirty="0" smtClean="0">
                <a:solidFill>
                  <a:schemeClr val="bg1"/>
                </a:solidFill>
              </a:rPr>
            </a:br>
            <a:r>
              <a:rPr lang="en-GB" dirty="0" smtClean="0">
                <a:solidFill>
                  <a:schemeClr val="bg1"/>
                </a:solidFill>
              </a:rPr>
              <a:t>Mast Data</a:t>
            </a:r>
            <a:endParaRPr lang="fr-CA" dirty="0">
              <a:solidFill>
                <a:schemeClr val="bg1"/>
              </a:solidFill>
            </a:endParaRPr>
          </a:p>
        </p:txBody>
      </p:sp>
      <p:sp>
        <p:nvSpPr>
          <p:cNvPr id="4" name="Rectangle 3"/>
          <p:cNvSpPr/>
          <p:nvPr/>
        </p:nvSpPr>
        <p:spPr>
          <a:xfrm>
            <a:off x="5224239" y="1700808"/>
            <a:ext cx="4363491" cy="5773888"/>
          </a:xfrm>
          <a:prstGeom prst="rect">
            <a:avLst/>
          </a:prstGeom>
        </p:spPr>
        <p:txBody>
          <a:bodyPr wrap="square">
            <a:spAutoFit/>
          </a:bodyPr>
          <a:lstStyle/>
          <a:p>
            <a:pPr marL="457200" lvl="0" indent="-457200" fontAlgn="auto">
              <a:spcBef>
                <a:spcPts val="200"/>
              </a:spcBef>
              <a:spcAft>
                <a:spcPts val="0"/>
              </a:spcAft>
              <a:buSzPct val="100000"/>
              <a:buFont typeface="Arial" pitchFamily="34" charset="0"/>
              <a:buChar char="•"/>
            </a:pPr>
            <a:r>
              <a:rPr lang="en-GB" sz="2700" dirty="0" err="1" smtClean="0">
                <a:solidFill>
                  <a:schemeClr val="tx1">
                    <a:lumMod val="75000"/>
                    <a:lumOff val="25000"/>
                  </a:schemeClr>
                </a:solidFill>
                <a:latin typeface="+mn-lt"/>
              </a:rPr>
              <a:t>Weibull</a:t>
            </a:r>
            <a:r>
              <a:rPr lang="en-GB" sz="2700" dirty="0" smtClean="0">
                <a:solidFill>
                  <a:schemeClr val="tx1">
                    <a:lumMod val="75000"/>
                    <a:lumOff val="25000"/>
                  </a:schemeClr>
                </a:solidFill>
                <a:latin typeface="+mn-lt"/>
              </a:rPr>
              <a:t> Distribution </a:t>
            </a:r>
          </a:p>
          <a:p>
            <a:pPr marL="914400" lvl="1" indent="-457200" fontAlgn="auto">
              <a:spcBef>
                <a:spcPts val="0"/>
              </a:spcBef>
              <a:spcAft>
                <a:spcPts val="0"/>
              </a:spcAft>
              <a:buSzPct val="100000"/>
              <a:buFont typeface="Wingdings" pitchFamily="2" charset="2"/>
              <a:buChar char="Ø"/>
            </a:pPr>
            <a:r>
              <a:rPr lang="en-GB" sz="1400" b="1" dirty="0" smtClean="0">
                <a:solidFill>
                  <a:schemeClr val="tx1">
                    <a:lumMod val="75000"/>
                    <a:lumOff val="25000"/>
                  </a:schemeClr>
                </a:solidFill>
                <a:latin typeface="+mn-lt"/>
              </a:rPr>
              <a:t>Occurrence of wind speed in (%)   </a:t>
            </a:r>
            <a:r>
              <a:rPr lang="en-GB" sz="2700" dirty="0">
                <a:solidFill>
                  <a:schemeClr val="tx1">
                    <a:lumMod val="75000"/>
                    <a:lumOff val="25000"/>
                  </a:schemeClr>
                </a:solidFill>
                <a:latin typeface="+mn-lt"/>
              </a:rPr>
              <a:t>	</a:t>
            </a:r>
          </a:p>
          <a:p>
            <a:pPr marL="457200" lvl="0" indent="-457200" fontAlgn="auto">
              <a:spcBef>
                <a:spcPct val="20000"/>
              </a:spcBef>
              <a:spcAft>
                <a:spcPts val="0"/>
              </a:spcAft>
              <a:buSzPct val="100000"/>
              <a:buFont typeface="Arial" pitchFamily="34" charset="0"/>
              <a:buChar char="•"/>
            </a:pPr>
            <a:r>
              <a:rPr lang="en-GB" sz="2700" dirty="0" smtClean="0">
                <a:solidFill>
                  <a:schemeClr val="tx1">
                    <a:lumMod val="75000"/>
                    <a:lumOff val="25000"/>
                  </a:schemeClr>
                </a:solidFill>
                <a:latin typeface="+mn-lt"/>
              </a:rPr>
              <a:t>Energy Rose</a:t>
            </a:r>
          </a:p>
          <a:p>
            <a:pPr marL="914400" lvl="1" indent="-457200" fontAlgn="auto">
              <a:spcBef>
                <a:spcPct val="20000"/>
              </a:spcBef>
              <a:spcAft>
                <a:spcPts val="0"/>
              </a:spcAft>
              <a:buSzPct val="100000"/>
              <a:buFont typeface="Wingdings" pitchFamily="2" charset="2"/>
              <a:buChar char="Ø"/>
            </a:pPr>
            <a:r>
              <a:rPr lang="en-GB" sz="1400" b="1" dirty="0" smtClean="0">
                <a:solidFill>
                  <a:schemeClr val="tx1">
                    <a:lumMod val="75000"/>
                    <a:lumOff val="25000"/>
                  </a:schemeClr>
                </a:solidFill>
                <a:latin typeface="+mn-lt"/>
              </a:rPr>
              <a:t>Wind Direction and Occurrence </a:t>
            </a:r>
          </a:p>
          <a:p>
            <a:pPr lvl="1" fontAlgn="auto">
              <a:spcBef>
                <a:spcPct val="20000"/>
              </a:spcBef>
              <a:spcAft>
                <a:spcPts val="0"/>
              </a:spcAft>
              <a:buSzPct val="100000"/>
            </a:pPr>
            <a:r>
              <a:rPr lang="en-GB" sz="1400" b="1" dirty="0">
                <a:solidFill>
                  <a:schemeClr val="tx1">
                    <a:lumMod val="75000"/>
                    <a:lumOff val="25000"/>
                  </a:schemeClr>
                </a:solidFill>
                <a:latin typeface="+mn-lt"/>
              </a:rPr>
              <a:t>	</a:t>
            </a:r>
            <a:r>
              <a:rPr lang="en-GB" sz="1400" b="1" dirty="0" smtClean="0">
                <a:solidFill>
                  <a:schemeClr val="tx1">
                    <a:lumMod val="75000"/>
                    <a:lumOff val="25000"/>
                  </a:schemeClr>
                </a:solidFill>
                <a:latin typeface="+mn-lt"/>
              </a:rPr>
              <a:t>show KWh </a:t>
            </a:r>
            <a:endParaRPr lang="en-GB" sz="1400" b="1" dirty="0">
              <a:solidFill>
                <a:schemeClr val="tx1">
                  <a:lumMod val="75000"/>
                  <a:lumOff val="25000"/>
                </a:schemeClr>
              </a:solidFill>
              <a:latin typeface="+mn-lt"/>
            </a:endParaRPr>
          </a:p>
          <a:p>
            <a:pPr marL="457200" lvl="0" indent="-457200" fontAlgn="auto">
              <a:spcBef>
                <a:spcPct val="20000"/>
              </a:spcBef>
              <a:spcAft>
                <a:spcPts val="0"/>
              </a:spcAft>
              <a:buSzPct val="100000"/>
              <a:buFont typeface="Arial" pitchFamily="34" charset="0"/>
              <a:buChar char="•"/>
            </a:pPr>
            <a:r>
              <a:rPr lang="en-GB" sz="2700" dirty="0" smtClean="0">
                <a:solidFill>
                  <a:schemeClr val="tx1">
                    <a:lumMod val="75000"/>
                    <a:lumOff val="25000"/>
                  </a:schemeClr>
                </a:solidFill>
                <a:latin typeface="+mn-lt"/>
              </a:rPr>
              <a:t>Mean wind speed(m/s)</a:t>
            </a:r>
          </a:p>
          <a:p>
            <a:pPr marL="914400" lvl="1" indent="-457200" fontAlgn="auto">
              <a:spcBef>
                <a:spcPct val="20000"/>
              </a:spcBef>
              <a:spcAft>
                <a:spcPts val="0"/>
              </a:spcAft>
              <a:buSzPct val="100000"/>
              <a:buFont typeface="Wingdings" pitchFamily="2" charset="2"/>
              <a:buChar char="Ø"/>
            </a:pPr>
            <a:r>
              <a:rPr lang="en-GB" sz="1400" b="1" dirty="0" smtClean="0">
                <a:solidFill>
                  <a:schemeClr val="tx1">
                    <a:lumMod val="75000"/>
                    <a:lumOff val="25000"/>
                  </a:schemeClr>
                </a:solidFill>
                <a:latin typeface="+mn-lt"/>
              </a:rPr>
              <a:t>Average wind Distribution</a:t>
            </a:r>
            <a:endParaRPr lang="en-GB" sz="1400" b="1" dirty="0">
              <a:solidFill>
                <a:schemeClr val="tx1">
                  <a:lumMod val="75000"/>
                  <a:lumOff val="25000"/>
                </a:schemeClr>
              </a:solidFill>
              <a:latin typeface="+mn-lt"/>
            </a:endParaRPr>
          </a:p>
          <a:p>
            <a:pPr marL="457200" lvl="0" indent="-457200" fontAlgn="auto">
              <a:spcBef>
                <a:spcPct val="20000"/>
              </a:spcBef>
              <a:spcAft>
                <a:spcPts val="0"/>
              </a:spcAft>
              <a:buSzPct val="100000"/>
              <a:buFont typeface="Arial" pitchFamily="34" charset="0"/>
              <a:buChar char="•"/>
            </a:pPr>
            <a:r>
              <a:rPr lang="en-GB" sz="2700" dirty="0" smtClean="0">
                <a:solidFill>
                  <a:schemeClr val="tx1">
                    <a:lumMod val="75000"/>
                    <a:lumOff val="25000"/>
                  </a:schemeClr>
                </a:solidFill>
                <a:latin typeface="+mn-lt"/>
              </a:rPr>
              <a:t>Frequency(%)</a:t>
            </a:r>
            <a:r>
              <a:rPr lang="en-GB" sz="2700" dirty="0">
                <a:solidFill>
                  <a:schemeClr val="tx1">
                    <a:lumMod val="75000"/>
                    <a:lumOff val="25000"/>
                  </a:schemeClr>
                </a:solidFill>
                <a:latin typeface="+mn-lt"/>
              </a:rPr>
              <a:t>	  </a:t>
            </a:r>
            <a:endParaRPr lang="en-GB" sz="2700" dirty="0" smtClean="0">
              <a:solidFill>
                <a:schemeClr val="tx1">
                  <a:lumMod val="75000"/>
                  <a:lumOff val="25000"/>
                </a:schemeClr>
              </a:solidFill>
              <a:latin typeface="+mn-lt"/>
            </a:endParaRPr>
          </a:p>
          <a:p>
            <a:pPr marL="914400" lvl="1" indent="-457200" fontAlgn="auto">
              <a:spcBef>
                <a:spcPct val="20000"/>
              </a:spcBef>
              <a:spcAft>
                <a:spcPts val="0"/>
              </a:spcAft>
              <a:buSzPct val="100000"/>
              <a:buFont typeface="Wingdings" pitchFamily="2" charset="2"/>
              <a:buChar char="Ø"/>
            </a:pPr>
            <a:r>
              <a:rPr lang="en-GB" sz="1400" b="1" dirty="0">
                <a:solidFill>
                  <a:schemeClr val="tx1">
                    <a:lumMod val="75000"/>
                    <a:lumOff val="25000"/>
                  </a:schemeClr>
                </a:solidFill>
                <a:latin typeface="+mn-lt"/>
              </a:rPr>
              <a:t>Occurrence of wind speed against </a:t>
            </a:r>
            <a:endParaRPr lang="en-GB" sz="1400" b="1" dirty="0" smtClean="0">
              <a:solidFill>
                <a:schemeClr val="tx1">
                  <a:lumMod val="75000"/>
                  <a:lumOff val="25000"/>
                </a:schemeClr>
              </a:solidFill>
              <a:latin typeface="+mn-lt"/>
            </a:endParaRPr>
          </a:p>
          <a:p>
            <a:pPr lvl="1" fontAlgn="auto">
              <a:spcBef>
                <a:spcPct val="20000"/>
              </a:spcBef>
              <a:spcAft>
                <a:spcPts val="0"/>
              </a:spcAft>
              <a:buSzPct val="100000"/>
            </a:pPr>
            <a:r>
              <a:rPr lang="en-GB" sz="1400" b="1" dirty="0">
                <a:solidFill>
                  <a:schemeClr val="tx1">
                    <a:lumMod val="75000"/>
                    <a:lumOff val="25000"/>
                  </a:schemeClr>
                </a:solidFill>
                <a:latin typeface="+mn-lt"/>
              </a:rPr>
              <a:t>	</a:t>
            </a:r>
            <a:r>
              <a:rPr lang="en-GB" sz="1400" b="1" dirty="0" smtClean="0">
                <a:solidFill>
                  <a:schemeClr val="tx1">
                    <a:lumMod val="75000"/>
                    <a:lumOff val="25000"/>
                  </a:schemeClr>
                </a:solidFill>
                <a:latin typeface="+mn-lt"/>
              </a:rPr>
              <a:t>Direction</a:t>
            </a:r>
          </a:p>
          <a:p>
            <a:pPr marL="457200" indent="-457200" fontAlgn="auto">
              <a:spcBef>
                <a:spcPct val="20000"/>
              </a:spcBef>
              <a:spcAft>
                <a:spcPts val="0"/>
              </a:spcAft>
              <a:buSzPct val="100000"/>
              <a:buFont typeface="Arial" pitchFamily="34" charset="0"/>
              <a:buChar char="•"/>
            </a:pPr>
            <a:r>
              <a:rPr lang="en-GB" sz="2700" b="1" dirty="0">
                <a:solidFill>
                  <a:schemeClr val="tx1">
                    <a:lumMod val="75000"/>
                    <a:lumOff val="25000"/>
                  </a:schemeClr>
                </a:solidFill>
                <a:latin typeface="+mn-lt"/>
              </a:rPr>
              <a:t>Conclusion</a:t>
            </a:r>
            <a:r>
              <a:rPr lang="en-GB" sz="900" b="1" dirty="0">
                <a:solidFill>
                  <a:prstClr val="black">
                    <a:lumMod val="75000"/>
                    <a:lumOff val="25000"/>
                  </a:prstClr>
                </a:solidFill>
                <a:latin typeface="Calibri"/>
              </a:rPr>
              <a:t>	  </a:t>
            </a:r>
          </a:p>
          <a:p>
            <a:pPr marL="742950" lvl="1" indent="-285750">
              <a:buFont typeface="Wingdings" pitchFamily="2" charset="2"/>
              <a:buChar char="Ø"/>
            </a:pPr>
            <a:r>
              <a:rPr lang="en-GB" sz="1600" b="1" i="1" dirty="0" smtClean="0">
                <a:solidFill>
                  <a:srgbClr val="FF0000"/>
                </a:solidFill>
              </a:rPr>
              <a:t>53m </a:t>
            </a:r>
            <a:r>
              <a:rPr lang="en-GB" sz="1600" b="1" i="1" dirty="0">
                <a:solidFill>
                  <a:srgbClr val="FF0000"/>
                </a:solidFill>
              </a:rPr>
              <a:t>wind reading 5.53-6.23m/s</a:t>
            </a:r>
          </a:p>
          <a:p>
            <a:pPr marL="742950" lvl="1" indent="-285750">
              <a:buFont typeface="Wingdings" pitchFamily="2" charset="2"/>
              <a:buChar char="Ø"/>
            </a:pPr>
            <a:r>
              <a:rPr lang="en-GB" sz="1600" b="1" i="1" dirty="0">
                <a:solidFill>
                  <a:srgbClr val="FF0000"/>
                </a:solidFill>
              </a:rPr>
              <a:t>70m wind reading </a:t>
            </a:r>
            <a:r>
              <a:rPr lang="en-GB" sz="1600" b="1" i="1" dirty="0" smtClean="0">
                <a:solidFill>
                  <a:srgbClr val="FF0000"/>
                </a:solidFill>
              </a:rPr>
              <a:t>6.04-6.82m/s</a:t>
            </a:r>
          </a:p>
          <a:p>
            <a:pPr marL="742950" lvl="2" indent="-285750">
              <a:buFont typeface="Wingdings" pitchFamily="2" charset="2"/>
              <a:buChar char="Ø"/>
            </a:pPr>
            <a:r>
              <a:rPr lang="en-GB" sz="1600" b="1" i="1" dirty="0">
                <a:solidFill>
                  <a:prstClr val="black">
                    <a:lumMod val="75000"/>
                    <a:lumOff val="25000"/>
                  </a:prstClr>
                </a:solidFill>
                <a:latin typeface="Calibri"/>
              </a:rPr>
              <a:t>Direction </a:t>
            </a:r>
            <a:r>
              <a:rPr lang="en-GB" sz="1600" b="1" i="1" dirty="0" smtClean="0">
                <a:solidFill>
                  <a:prstClr val="black">
                    <a:lumMod val="75000"/>
                    <a:lumOff val="25000"/>
                  </a:prstClr>
                </a:solidFill>
                <a:latin typeface="Calibri"/>
              </a:rPr>
              <a:t>WNW-SSW</a:t>
            </a:r>
            <a:endParaRPr lang="en-GB" sz="1600" b="1" i="1" dirty="0">
              <a:solidFill>
                <a:prstClr val="black">
                  <a:lumMod val="75000"/>
                  <a:lumOff val="25000"/>
                </a:prstClr>
              </a:solidFill>
              <a:latin typeface="Calibri"/>
            </a:endParaRPr>
          </a:p>
          <a:p>
            <a:pPr>
              <a:buFont typeface="Arial" pitchFamily="34" charset="0"/>
              <a:buChar char="•"/>
            </a:pPr>
            <a:endParaRPr lang="en-GB" sz="1400" dirty="0">
              <a:solidFill>
                <a:schemeClr val="tx1">
                  <a:lumMod val="75000"/>
                  <a:lumOff val="25000"/>
                </a:schemeClr>
              </a:solidFill>
            </a:endParaRPr>
          </a:p>
          <a:p>
            <a:pPr lvl="1" fontAlgn="auto">
              <a:spcBef>
                <a:spcPct val="20000"/>
              </a:spcBef>
              <a:spcAft>
                <a:spcPts val="0"/>
              </a:spcAft>
              <a:buSzPct val="100000"/>
            </a:pPr>
            <a:endParaRPr lang="en-GB" sz="1400" b="1" dirty="0" smtClean="0">
              <a:solidFill>
                <a:schemeClr val="tx1">
                  <a:lumMod val="75000"/>
                  <a:lumOff val="25000"/>
                </a:schemeClr>
              </a:solidFill>
              <a:latin typeface="+mn-lt"/>
            </a:endParaRPr>
          </a:p>
          <a:p>
            <a:pPr lvl="1" fontAlgn="auto">
              <a:spcBef>
                <a:spcPct val="20000"/>
              </a:spcBef>
              <a:spcAft>
                <a:spcPts val="0"/>
              </a:spcAft>
              <a:buSzPct val="100000"/>
            </a:pPr>
            <a:endParaRPr lang="en-GB" sz="1400" b="1" dirty="0">
              <a:solidFill>
                <a:schemeClr val="tx1">
                  <a:lumMod val="75000"/>
                  <a:lumOff val="25000"/>
                </a:schemeClr>
              </a:solidFill>
              <a:latin typeface="+mn-l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88840"/>
            <a:ext cx="5286987"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719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88640"/>
            <a:ext cx="8229600" cy="1143000"/>
          </a:xfrm>
        </p:spPr>
        <p:txBody>
          <a:bodyPr/>
          <a:lstStyle/>
          <a:p>
            <a:r>
              <a:rPr lang="en-GB" dirty="0" smtClean="0">
                <a:solidFill>
                  <a:schemeClr val="bg1"/>
                </a:solidFill>
              </a:rPr>
              <a:t>EMD Wasp Wind Analyses</a:t>
            </a:r>
            <a:br>
              <a:rPr lang="en-GB" dirty="0" smtClean="0">
                <a:solidFill>
                  <a:schemeClr val="bg1"/>
                </a:solidFill>
              </a:rPr>
            </a:br>
            <a:r>
              <a:rPr lang="en-GB" dirty="0" smtClean="0">
                <a:solidFill>
                  <a:schemeClr val="bg1"/>
                </a:solidFill>
              </a:rPr>
              <a:t>30 years Satellite Data</a:t>
            </a:r>
            <a:endParaRPr lang="fr-CA" dirty="0">
              <a:solidFill>
                <a:schemeClr val="bg1"/>
              </a:solidFill>
            </a:endParaRPr>
          </a:p>
        </p:txBody>
      </p:sp>
      <p:sp>
        <p:nvSpPr>
          <p:cNvPr id="4" name="Rectangle 3"/>
          <p:cNvSpPr/>
          <p:nvPr/>
        </p:nvSpPr>
        <p:spPr>
          <a:xfrm>
            <a:off x="5224239" y="1700808"/>
            <a:ext cx="4363491" cy="5466112"/>
          </a:xfrm>
          <a:prstGeom prst="rect">
            <a:avLst/>
          </a:prstGeom>
        </p:spPr>
        <p:txBody>
          <a:bodyPr wrap="square">
            <a:spAutoFit/>
          </a:bodyPr>
          <a:lstStyle/>
          <a:p>
            <a:pPr marL="457200" indent="-457200" fontAlgn="auto">
              <a:spcBef>
                <a:spcPts val="200"/>
              </a:spcBef>
              <a:spcAft>
                <a:spcPts val="0"/>
              </a:spcAft>
              <a:buSzPct val="100000"/>
              <a:buFont typeface="Arial" pitchFamily="34" charset="0"/>
              <a:buChar char="•"/>
            </a:pPr>
            <a:r>
              <a:rPr lang="en-GB" sz="2700" dirty="0" err="1" smtClean="0">
                <a:solidFill>
                  <a:prstClr val="black">
                    <a:lumMod val="75000"/>
                    <a:lumOff val="25000"/>
                  </a:prstClr>
                </a:solidFill>
                <a:latin typeface="Calibri"/>
              </a:rPr>
              <a:t>Weibull</a:t>
            </a:r>
            <a:r>
              <a:rPr lang="en-GB" sz="2700" dirty="0" smtClean="0">
                <a:solidFill>
                  <a:prstClr val="black">
                    <a:lumMod val="75000"/>
                    <a:lumOff val="25000"/>
                  </a:prstClr>
                </a:solidFill>
                <a:latin typeface="Calibri"/>
              </a:rPr>
              <a:t> Distribution </a:t>
            </a:r>
          </a:p>
          <a:p>
            <a:pPr marL="914400" lvl="1" indent="-457200" fontAlgn="auto">
              <a:spcBef>
                <a:spcPts val="0"/>
              </a:spcBef>
              <a:spcAft>
                <a:spcPts val="0"/>
              </a:spcAft>
              <a:buSzPct val="100000"/>
              <a:buFont typeface="Wingdings" pitchFamily="2" charset="2"/>
              <a:buChar char="Ø"/>
            </a:pPr>
            <a:r>
              <a:rPr lang="en-GB" sz="1400" b="1" dirty="0" smtClean="0">
                <a:solidFill>
                  <a:prstClr val="black">
                    <a:lumMod val="75000"/>
                    <a:lumOff val="25000"/>
                  </a:prstClr>
                </a:solidFill>
                <a:latin typeface="Calibri"/>
              </a:rPr>
              <a:t>Occurrence of wind speed in (%)   </a:t>
            </a:r>
            <a:r>
              <a:rPr lang="en-GB" sz="2700" dirty="0">
                <a:solidFill>
                  <a:prstClr val="black">
                    <a:lumMod val="75000"/>
                    <a:lumOff val="25000"/>
                  </a:prstClr>
                </a:solidFill>
                <a:latin typeface="Calibri"/>
              </a:rPr>
              <a:t>	</a:t>
            </a:r>
          </a:p>
          <a:p>
            <a:pPr marL="457200" indent="-457200" fontAlgn="auto">
              <a:spcBef>
                <a:spcPct val="20000"/>
              </a:spcBef>
              <a:spcAft>
                <a:spcPts val="0"/>
              </a:spcAft>
              <a:buSzPct val="100000"/>
              <a:buFont typeface="Arial" pitchFamily="34" charset="0"/>
              <a:buChar char="•"/>
            </a:pPr>
            <a:r>
              <a:rPr lang="en-GB" sz="2700" dirty="0" smtClean="0">
                <a:solidFill>
                  <a:prstClr val="black">
                    <a:lumMod val="75000"/>
                    <a:lumOff val="25000"/>
                  </a:prstClr>
                </a:solidFill>
                <a:latin typeface="Calibri"/>
              </a:rPr>
              <a:t>Energy Rose</a:t>
            </a:r>
          </a:p>
          <a:p>
            <a:pPr marL="914400" lvl="1" indent="-457200" fontAlgn="auto">
              <a:spcBef>
                <a:spcPct val="20000"/>
              </a:spcBef>
              <a:spcAft>
                <a:spcPts val="0"/>
              </a:spcAft>
              <a:buSzPct val="100000"/>
              <a:buFont typeface="Wingdings" pitchFamily="2" charset="2"/>
              <a:buChar char="Ø"/>
            </a:pPr>
            <a:r>
              <a:rPr lang="en-GB" sz="1400" b="1" dirty="0" smtClean="0">
                <a:solidFill>
                  <a:prstClr val="black">
                    <a:lumMod val="75000"/>
                    <a:lumOff val="25000"/>
                  </a:prstClr>
                </a:solidFill>
                <a:latin typeface="Calibri"/>
              </a:rPr>
              <a:t>Wind Direction and Occurrence </a:t>
            </a:r>
          </a:p>
          <a:p>
            <a:pPr lvl="1" fontAlgn="auto">
              <a:spcBef>
                <a:spcPct val="20000"/>
              </a:spcBef>
              <a:spcAft>
                <a:spcPts val="0"/>
              </a:spcAft>
              <a:buSzPct val="100000"/>
            </a:pPr>
            <a:r>
              <a:rPr lang="en-GB" sz="1400" b="1" dirty="0">
                <a:solidFill>
                  <a:prstClr val="black">
                    <a:lumMod val="75000"/>
                    <a:lumOff val="25000"/>
                  </a:prstClr>
                </a:solidFill>
                <a:latin typeface="Calibri"/>
              </a:rPr>
              <a:t>	</a:t>
            </a:r>
            <a:r>
              <a:rPr lang="en-GB" sz="1400" b="1" dirty="0" smtClean="0">
                <a:solidFill>
                  <a:prstClr val="black">
                    <a:lumMod val="75000"/>
                    <a:lumOff val="25000"/>
                  </a:prstClr>
                </a:solidFill>
                <a:latin typeface="Calibri"/>
              </a:rPr>
              <a:t>show KWh </a:t>
            </a:r>
            <a:endParaRPr lang="en-GB" sz="1400" b="1" dirty="0">
              <a:solidFill>
                <a:prstClr val="black">
                  <a:lumMod val="75000"/>
                  <a:lumOff val="25000"/>
                </a:prstClr>
              </a:solidFill>
              <a:latin typeface="Calibri"/>
            </a:endParaRPr>
          </a:p>
          <a:p>
            <a:pPr marL="457200" indent="-457200" fontAlgn="auto">
              <a:spcBef>
                <a:spcPct val="20000"/>
              </a:spcBef>
              <a:spcAft>
                <a:spcPts val="0"/>
              </a:spcAft>
              <a:buSzPct val="100000"/>
              <a:buFont typeface="Arial" pitchFamily="34" charset="0"/>
              <a:buChar char="•"/>
            </a:pPr>
            <a:r>
              <a:rPr lang="en-GB" sz="2700" dirty="0" smtClean="0">
                <a:solidFill>
                  <a:prstClr val="black">
                    <a:lumMod val="75000"/>
                    <a:lumOff val="25000"/>
                  </a:prstClr>
                </a:solidFill>
                <a:latin typeface="Calibri"/>
              </a:rPr>
              <a:t>Mean wind speed(m/s)</a:t>
            </a:r>
          </a:p>
          <a:p>
            <a:pPr marL="914400" lvl="1" indent="-457200" fontAlgn="auto">
              <a:spcBef>
                <a:spcPct val="20000"/>
              </a:spcBef>
              <a:spcAft>
                <a:spcPts val="0"/>
              </a:spcAft>
              <a:buSzPct val="100000"/>
              <a:buFont typeface="Wingdings" pitchFamily="2" charset="2"/>
              <a:buChar char="Ø"/>
            </a:pPr>
            <a:r>
              <a:rPr lang="en-GB" sz="1400" b="1" dirty="0" smtClean="0">
                <a:solidFill>
                  <a:prstClr val="black">
                    <a:lumMod val="75000"/>
                    <a:lumOff val="25000"/>
                  </a:prstClr>
                </a:solidFill>
                <a:latin typeface="Calibri"/>
              </a:rPr>
              <a:t>Average wind Distribution</a:t>
            </a:r>
            <a:endParaRPr lang="en-GB" sz="1400" b="1" dirty="0">
              <a:solidFill>
                <a:prstClr val="black">
                  <a:lumMod val="75000"/>
                  <a:lumOff val="25000"/>
                </a:prstClr>
              </a:solidFill>
              <a:latin typeface="Calibri"/>
            </a:endParaRPr>
          </a:p>
          <a:p>
            <a:pPr marL="457200" indent="-457200" fontAlgn="auto">
              <a:spcBef>
                <a:spcPct val="20000"/>
              </a:spcBef>
              <a:spcAft>
                <a:spcPts val="0"/>
              </a:spcAft>
              <a:buSzPct val="100000"/>
              <a:buFont typeface="Arial" pitchFamily="34" charset="0"/>
              <a:buChar char="•"/>
            </a:pPr>
            <a:r>
              <a:rPr lang="en-GB" sz="2700" dirty="0" smtClean="0">
                <a:solidFill>
                  <a:prstClr val="black">
                    <a:lumMod val="75000"/>
                    <a:lumOff val="25000"/>
                  </a:prstClr>
                </a:solidFill>
                <a:latin typeface="Calibri"/>
              </a:rPr>
              <a:t>Frequency(%)</a:t>
            </a:r>
            <a:r>
              <a:rPr lang="en-GB" sz="2700" dirty="0">
                <a:solidFill>
                  <a:prstClr val="black">
                    <a:lumMod val="75000"/>
                    <a:lumOff val="25000"/>
                  </a:prstClr>
                </a:solidFill>
                <a:latin typeface="Calibri"/>
              </a:rPr>
              <a:t>	  </a:t>
            </a:r>
            <a:endParaRPr lang="en-GB" sz="2700" dirty="0" smtClean="0">
              <a:solidFill>
                <a:prstClr val="black">
                  <a:lumMod val="75000"/>
                  <a:lumOff val="25000"/>
                </a:prstClr>
              </a:solidFill>
              <a:latin typeface="Calibri"/>
            </a:endParaRPr>
          </a:p>
          <a:p>
            <a:pPr marL="914400" lvl="1" indent="-457200" fontAlgn="auto">
              <a:spcBef>
                <a:spcPct val="20000"/>
              </a:spcBef>
              <a:spcAft>
                <a:spcPts val="0"/>
              </a:spcAft>
              <a:buSzPct val="100000"/>
              <a:buFont typeface="Wingdings" pitchFamily="2" charset="2"/>
              <a:buChar char="Ø"/>
            </a:pPr>
            <a:r>
              <a:rPr lang="en-GB" sz="1400" b="1" dirty="0">
                <a:solidFill>
                  <a:prstClr val="black">
                    <a:lumMod val="75000"/>
                    <a:lumOff val="25000"/>
                  </a:prstClr>
                </a:solidFill>
                <a:latin typeface="Calibri"/>
              </a:rPr>
              <a:t>Occurrence of wind speed against </a:t>
            </a:r>
            <a:endParaRPr lang="en-GB" sz="1400" b="1" dirty="0" smtClean="0">
              <a:solidFill>
                <a:prstClr val="black">
                  <a:lumMod val="75000"/>
                  <a:lumOff val="25000"/>
                </a:prstClr>
              </a:solidFill>
              <a:latin typeface="Calibri"/>
            </a:endParaRPr>
          </a:p>
          <a:p>
            <a:pPr lvl="1" fontAlgn="auto">
              <a:spcBef>
                <a:spcPct val="20000"/>
              </a:spcBef>
              <a:spcAft>
                <a:spcPts val="0"/>
              </a:spcAft>
              <a:buSzPct val="100000"/>
            </a:pPr>
            <a:r>
              <a:rPr lang="en-GB" sz="1400" b="1" dirty="0">
                <a:solidFill>
                  <a:prstClr val="black">
                    <a:lumMod val="75000"/>
                    <a:lumOff val="25000"/>
                  </a:prstClr>
                </a:solidFill>
                <a:latin typeface="Calibri"/>
              </a:rPr>
              <a:t>	</a:t>
            </a:r>
            <a:r>
              <a:rPr lang="en-GB" sz="1400" b="1" dirty="0" smtClean="0">
                <a:solidFill>
                  <a:prstClr val="black">
                    <a:lumMod val="75000"/>
                    <a:lumOff val="25000"/>
                  </a:prstClr>
                </a:solidFill>
                <a:latin typeface="Calibri"/>
              </a:rPr>
              <a:t>Direction</a:t>
            </a:r>
          </a:p>
          <a:p>
            <a:pPr marL="285750" indent="-285750" fontAlgn="auto">
              <a:spcBef>
                <a:spcPct val="20000"/>
              </a:spcBef>
              <a:spcAft>
                <a:spcPts val="0"/>
              </a:spcAft>
              <a:buSzPct val="100000"/>
              <a:buFont typeface="Arial" pitchFamily="34" charset="0"/>
              <a:buChar char="•"/>
            </a:pPr>
            <a:r>
              <a:rPr lang="en-GB" sz="2700" b="1" dirty="0" smtClean="0">
                <a:solidFill>
                  <a:prstClr val="black">
                    <a:lumMod val="75000"/>
                    <a:lumOff val="25000"/>
                  </a:prstClr>
                </a:solidFill>
                <a:latin typeface="Calibri"/>
              </a:rPr>
              <a:t>Conclusion</a:t>
            </a:r>
            <a:r>
              <a:rPr lang="en-GB" sz="1400" b="1" dirty="0">
                <a:solidFill>
                  <a:prstClr val="black">
                    <a:lumMod val="75000"/>
                    <a:lumOff val="25000"/>
                  </a:prstClr>
                </a:solidFill>
                <a:latin typeface="Calibri"/>
              </a:rPr>
              <a:t>	  </a:t>
            </a:r>
          </a:p>
          <a:p>
            <a:pPr marL="742950" lvl="1" indent="-285750" fontAlgn="auto">
              <a:spcBef>
                <a:spcPct val="20000"/>
              </a:spcBef>
              <a:spcAft>
                <a:spcPts val="0"/>
              </a:spcAft>
              <a:buSzPct val="100000"/>
              <a:buFont typeface="Wingdings" pitchFamily="2" charset="2"/>
              <a:buChar char="Ø"/>
            </a:pPr>
            <a:r>
              <a:rPr lang="en-GB" sz="2000" b="1" i="1" dirty="0">
                <a:solidFill>
                  <a:srgbClr val="FF0000"/>
                </a:solidFill>
                <a:latin typeface="Calibri"/>
              </a:rPr>
              <a:t>5.6 - </a:t>
            </a:r>
            <a:r>
              <a:rPr lang="en-GB" sz="2000" b="1" i="1" dirty="0" smtClean="0">
                <a:solidFill>
                  <a:srgbClr val="FF0000"/>
                </a:solidFill>
                <a:latin typeface="Calibri"/>
              </a:rPr>
              <a:t>6.13m/s</a:t>
            </a:r>
          </a:p>
          <a:p>
            <a:pPr marL="742950" lvl="1" indent="-285750" fontAlgn="auto">
              <a:spcBef>
                <a:spcPct val="20000"/>
              </a:spcBef>
              <a:spcAft>
                <a:spcPts val="0"/>
              </a:spcAft>
              <a:buSzPct val="100000"/>
              <a:buFont typeface="Wingdings" pitchFamily="2" charset="2"/>
              <a:buChar char="Ø"/>
            </a:pPr>
            <a:r>
              <a:rPr lang="en-GB" sz="2000" b="1" i="1" dirty="0" smtClean="0">
                <a:solidFill>
                  <a:prstClr val="black">
                    <a:lumMod val="75000"/>
                    <a:lumOff val="25000"/>
                  </a:prstClr>
                </a:solidFill>
                <a:latin typeface="Calibri"/>
              </a:rPr>
              <a:t>Direction W-SSW</a:t>
            </a:r>
          </a:p>
          <a:p>
            <a:pPr lvl="1" fontAlgn="auto">
              <a:spcBef>
                <a:spcPct val="20000"/>
              </a:spcBef>
              <a:spcAft>
                <a:spcPts val="0"/>
              </a:spcAft>
              <a:buSzPct val="100000"/>
            </a:pPr>
            <a:endParaRPr lang="en-GB" sz="1400" b="1" dirty="0">
              <a:solidFill>
                <a:prstClr val="black">
                  <a:lumMod val="75000"/>
                  <a:lumOff val="25000"/>
                </a:prstClr>
              </a:solidFill>
              <a:latin typeface="Calibri"/>
            </a:endParaRPr>
          </a:p>
          <a:p>
            <a:pPr lvl="1" fontAlgn="auto">
              <a:spcBef>
                <a:spcPct val="20000"/>
              </a:spcBef>
              <a:spcAft>
                <a:spcPts val="0"/>
              </a:spcAft>
              <a:buSzPct val="100000"/>
            </a:pPr>
            <a:endParaRPr lang="en-GB" sz="1400" b="1" dirty="0" smtClean="0">
              <a:solidFill>
                <a:prstClr val="black">
                  <a:lumMod val="75000"/>
                  <a:lumOff val="25000"/>
                </a:prstClr>
              </a:solidFill>
              <a:latin typeface="Calibri"/>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73585"/>
            <a:ext cx="5292080"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39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88640"/>
            <a:ext cx="8229600" cy="1143000"/>
          </a:xfrm>
        </p:spPr>
        <p:txBody>
          <a:bodyPr/>
          <a:lstStyle/>
          <a:p>
            <a:r>
              <a:rPr lang="en-GB" dirty="0" smtClean="0">
                <a:solidFill>
                  <a:schemeClr val="bg1"/>
                </a:solidFill>
              </a:rPr>
              <a:t>Wind Farm Main Results at 70m</a:t>
            </a:r>
            <a:endParaRPr lang="fr-CA" dirty="0">
              <a:solidFill>
                <a:schemeClr val="bg1"/>
              </a:solidFill>
            </a:endParaRPr>
          </a:p>
        </p:txBody>
      </p:sp>
      <p:sp>
        <p:nvSpPr>
          <p:cNvPr id="4" name="Rectangle 3"/>
          <p:cNvSpPr/>
          <p:nvPr/>
        </p:nvSpPr>
        <p:spPr>
          <a:xfrm>
            <a:off x="5224239" y="1700808"/>
            <a:ext cx="4363491" cy="4829014"/>
          </a:xfrm>
          <a:prstGeom prst="rect">
            <a:avLst/>
          </a:prstGeom>
        </p:spPr>
        <p:txBody>
          <a:bodyPr wrap="square">
            <a:spAutoFit/>
          </a:bodyPr>
          <a:lstStyle/>
          <a:p>
            <a:pPr marL="457200" indent="-457200" fontAlgn="auto">
              <a:spcBef>
                <a:spcPct val="20000"/>
              </a:spcBef>
              <a:spcAft>
                <a:spcPts val="0"/>
              </a:spcAft>
              <a:buSzPct val="100000"/>
              <a:buFont typeface="Arial" pitchFamily="34" charset="0"/>
              <a:buChar char="•"/>
            </a:pPr>
            <a:r>
              <a:rPr lang="en-GB" sz="2700" dirty="0" smtClean="0">
                <a:solidFill>
                  <a:prstClr val="black">
                    <a:lumMod val="75000"/>
                    <a:lumOff val="25000"/>
                  </a:prstClr>
                </a:solidFill>
                <a:latin typeface="Calibri"/>
              </a:rPr>
              <a:t>Wind Speed</a:t>
            </a:r>
            <a:endParaRPr lang="en-GB" sz="2700" dirty="0">
              <a:solidFill>
                <a:prstClr val="black">
                  <a:lumMod val="75000"/>
                  <a:lumOff val="25000"/>
                </a:prstClr>
              </a:solidFill>
              <a:latin typeface="Calibri"/>
            </a:endParaRPr>
          </a:p>
          <a:p>
            <a:pPr marL="914400" lvl="1" indent="-457200" fontAlgn="auto">
              <a:spcBef>
                <a:spcPts val="0"/>
              </a:spcBef>
              <a:spcAft>
                <a:spcPts val="0"/>
              </a:spcAft>
              <a:buSzPct val="100000"/>
              <a:buFont typeface="Wingdings" pitchFamily="2" charset="2"/>
              <a:buChar char="Ø"/>
            </a:pPr>
            <a:r>
              <a:rPr lang="en-GB" sz="2000" b="1" dirty="0" smtClean="0">
                <a:solidFill>
                  <a:prstClr val="black">
                    <a:lumMod val="75000"/>
                    <a:lumOff val="25000"/>
                  </a:prstClr>
                </a:solidFill>
                <a:latin typeface="Calibri"/>
              </a:rPr>
              <a:t>5.7m/s   </a:t>
            </a:r>
            <a:r>
              <a:rPr lang="en-GB" sz="2700" dirty="0" smtClean="0">
                <a:solidFill>
                  <a:prstClr val="black">
                    <a:lumMod val="75000"/>
                    <a:lumOff val="25000"/>
                  </a:prstClr>
                </a:solidFill>
                <a:latin typeface="Calibri"/>
              </a:rPr>
              <a:t>	</a:t>
            </a:r>
          </a:p>
          <a:p>
            <a:pPr marL="457200" indent="-457200" fontAlgn="auto">
              <a:spcBef>
                <a:spcPct val="20000"/>
              </a:spcBef>
              <a:spcAft>
                <a:spcPts val="0"/>
              </a:spcAft>
              <a:buSzPct val="100000"/>
              <a:buFont typeface="Arial" pitchFamily="34" charset="0"/>
              <a:buChar char="•"/>
            </a:pPr>
            <a:r>
              <a:rPr lang="en-GB" sz="2700" dirty="0" smtClean="0">
                <a:solidFill>
                  <a:prstClr val="black">
                    <a:lumMod val="75000"/>
                    <a:lumOff val="25000"/>
                  </a:prstClr>
                </a:solidFill>
                <a:latin typeface="Calibri"/>
              </a:rPr>
              <a:t>Energy Produced per Turbine</a:t>
            </a:r>
          </a:p>
          <a:p>
            <a:pPr marL="914400" lvl="1" indent="-457200" fontAlgn="auto">
              <a:spcBef>
                <a:spcPct val="20000"/>
              </a:spcBef>
              <a:spcAft>
                <a:spcPts val="0"/>
              </a:spcAft>
              <a:buSzPct val="100000"/>
              <a:buFont typeface="Wingdings" pitchFamily="2" charset="2"/>
              <a:buChar char="Ø"/>
            </a:pPr>
            <a:r>
              <a:rPr lang="en-GB" sz="2000" b="1" dirty="0" smtClean="0">
                <a:solidFill>
                  <a:prstClr val="black">
                    <a:lumMod val="75000"/>
                    <a:lumOff val="25000"/>
                  </a:prstClr>
                </a:solidFill>
                <a:latin typeface="Calibri"/>
              </a:rPr>
              <a:t>4,892.8mw</a:t>
            </a:r>
          </a:p>
          <a:p>
            <a:pPr marL="457200" indent="-457200" fontAlgn="auto">
              <a:spcBef>
                <a:spcPct val="20000"/>
              </a:spcBef>
              <a:spcAft>
                <a:spcPts val="0"/>
              </a:spcAft>
              <a:buSzPct val="100000"/>
              <a:buFont typeface="Arial" pitchFamily="34" charset="0"/>
              <a:buChar char="•"/>
            </a:pPr>
            <a:r>
              <a:rPr lang="en-GB" sz="2700" dirty="0" smtClean="0">
                <a:solidFill>
                  <a:prstClr val="black">
                    <a:lumMod val="75000"/>
                    <a:lumOff val="25000"/>
                  </a:prstClr>
                </a:solidFill>
                <a:latin typeface="Calibri"/>
              </a:rPr>
              <a:t>Annual Yield</a:t>
            </a:r>
          </a:p>
          <a:p>
            <a:pPr marL="914400" lvl="1" indent="-457200" fontAlgn="auto">
              <a:spcBef>
                <a:spcPct val="20000"/>
              </a:spcBef>
              <a:spcAft>
                <a:spcPts val="0"/>
              </a:spcAft>
              <a:buSzPct val="100000"/>
              <a:buFont typeface="Wingdings" pitchFamily="2" charset="2"/>
              <a:buChar char="Ø"/>
            </a:pPr>
            <a:r>
              <a:rPr lang="en-GB" sz="2000" b="1" dirty="0" smtClean="0">
                <a:solidFill>
                  <a:prstClr val="black">
                    <a:lumMod val="75000"/>
                    <a:lumOff val="25000"/>
                  </a:prstClr>
                </a:solidFill>
                <a:latin typeface="Calibri"/>
              </a:rPr>
              <a:t>At 43 Turbines 1.8mw </a:t>
            </a:r>
          </a:p>
          <a:p>
            <a:pPr marL="914400" lvl="1" indent="-457200" fontAlgn="auto">
              <a:spcBef>
                <a:spcPct val="20000"/>
              </a:spcBef>
              <a:spcAft>
                <a:spcPts val="0"/>
              </a:spcAft>
              <a:buSzPct val="100000"/>
              <a:buFont typeface="Wingdings" pitchFamily="2" charset="2"/>
              <a:buChar char="Ø"/>
            </a:pPr>
            <a:r>
              <a:rPr lang="en-GB" sz="2000" b="1" dirty="0" smtClean="0">
                <a:solidFill>
                  <a:prstClr val="black">
                    <a:lumMod val="75000"/>
                    <a:lumOff val="25000"/>
                  </a:prstClr>
                </a:solidFill>
                <a:latin typeface="Calibri"/>
              </a:rPr>
              <a:t>210,390.4mw</a:t>
            </a:r>
          </a:p>
          <a:p>
            <a:pPr marL="457200" indent="-457200" fontAlgn="auto">
              <a:spcBef>
                <a:spcPct val="20000"/>
              </a:spcBef>
              <a:spcAft>
                <a:spcPts val="0"/>
              </a:spcAft>
              <a:buSzPct val="100000"/>
              <a:buFont typeface="Arial" pitchFamily="34" charset="0"/>
              <a:buChar char="•"/>
            </a:pPr>
            <a:r>
              <a:rPr lang="en-GB" sz="2700" dirty="0" smtClean="0">
                <a:solidFill>
                  <a:prstClr val="black">
                    <a:lumMod val="75000"/>
                    <a:lumOff val="25000"/>
                  </a:prstClr>
                </a:solidFill>
                <a:latin typeface="Calibri"/>
              </a:rPr>
              <a:t>Capacity Factor</a:t>
            </a:r>
            <a:r>
              <a:rPr lang="en-GB" sz="2700" dirty="0">
                <a:solidFill>
                  <a:prstClr val="black">
                    <a:lumMod val="75000"/>
                    <a:lumOff val="25000"/>
                  </a:prstClr>
                </a:solidFill>
                <a:latin typeface="Calibri"/>
              </a:rPr>
              <a:t>	  </a:t>
            </a:r>
            <a:endParaRPr lang="en-GB" sz="2700" dirty="0" smtClean="0">
              <a:solidFill>
                <a:prstClr val="black">
                  <a:lumMod val="75000"/>
                  <a:lumOff val="25000"/>
                </a:prstClr>
              </a:solidFill>
              <a:latin typeface="Calibri"/>
            </a:endParaRPr>
          </a:p>
          <a:p>
            <a:pPr marL="914400" lvl="1" indent="-457200" fontAlgn="auto">
              <a:spcBef>
                <a:spcPct val="20000"/>
              </a:spcBef>
              <a:spcAft>
                <a:spcPts val="0"/>
              </a:spcAft>
              <a:buSzPct val="100000"/>
              <a:buFont typeface="Wingdings" pitchFamily="2" charset="2"/>
              <a:buChar char="Ø"/>
            </a:pPr>
            <a:r>
              <a:rPr lang="en-GB" sz="2000" b="1" dirty="0" smtClean="0">
                <a:solidFill>
                  <a:prstClr val="black">
                    <a:lumMod val="75000"/>
                    <a:lumOff val="25000"/>
                  </a:prstClr>
                </a:solidFill>
                <a:latin typeface="Calibri"/>
              </a:rPr>
              <a:t>31%</a:t>
            </a:r>
          </a:p>
          <a:p>
            <a:pPr lvl="1" fontAlgn="auto">
              <a:spcBef>
                <a:spcPct val="20000"/>
              </a:spcBef>
              <a:spcAft>
                <a:spcPts val="0"/>
              </a:spcAft>
              <a:buSzPct val="100000"/>
            </a:pPr>
            <a:endParaRPr lang="en-GB" sz="1400" b="1" dirty="0">
              <a:solidFill>
                <a:prstClr val="black">
                  <a:lumMod val="75000"/>
                  <a:lumOff val="25000"/>
                </a:prstClr>
              </a:solidFill>
              <a:latin typeface="Calibri"/>
            </a:endParaRPr>
          </a:p>
          <a:p>
            <a:pPr lvl="1" fontAlgn="auto">
              <a:spcBef>
                <a:spcPct val="20000"/>
              </a:spcBef>
              <a:spcAft>
                <a:spcPts val="0"/>
              </a:spcAft>
              <a:buSzPct val="100000"/>
            </a:pPr>
            <a:endParaRPr lang="en-GB" sz="1400" b="1" dirty="0" smtClean="0">
              <a:solidFill>
                <a:prstClr val="black">
                  <a:lumMod val="75000"/>
                  <a:lumOff val="25000"/>
                </a:prstClr>
              </a:solidFill>
              <a:latin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88840"/>
            <a:ext cx="4972719" cy="48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8182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503684" y="116632"/>
            <a:ext cx="8229600" cy="1143000"/>
          </a:xfrm>
        </p:spPr>
        <p:txBody>
          <a:bodyPr/>
          <a:lstStyle/>
          <a:p>
            <a:r>
              <a:rPr lang="en-GB" dirty="0" smtClean="0">
                <a:solidFill>
                  <a:schemeClr val="bg1"/>
                </a:solidFill>
              </a:rPr>
              <a:t>Legal Obligations</a:t>
            </a:r>
            <a:endParaRPr lang="fr-CA" dirty="0">
              <a:solidFill>
                <a:schemeClr val="bg1"/>
              </a:solidFill>
            </a:endParaRPr>
          </a:p>
        </p:txBody>
      </p:sp>
      <p:sp>
        <p:nvSpPr>
          <p:cNvPr id="4" name="Content Placeholder 2"/>
          <p:cNvSpPr txBox="1">
            <a:spLocks/>
          </p:cNvSpPr>
          <p:nvPr/>
        </p:nvSpPr>
        <p:spPr>
          <a:xfrm>
            <a:off x="323528" y="2348880"/>
            <a:ext cx="7848872" cy="341176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2700" dirty="0" smtClean="0">
                <a:solidFill>
                  <a:prstClr val="black">
                    <a:lumMod val="75000"/>
                    <a:lumOff val="25000"/>
                  </a:prstClr>
                </a:solidFill>
              </a:rPr>
              <a:t>Cyprus Electricity Authority (EAC) </a:t>
            </a:r>
            <a:r>
              <a:rPr lang="en-GB" sz="2700" b="1" dirty="0" smtClean="0">
                <a:solidFill>
                  <a:prstClr val="black">
                    <a:lumMod val="75000"/>
                    <a:lumOff val="25000"/>
                  </a:prstClr>
                </a:solidFill>
              </a:rPr>
              <a:t>Are Obliged to purchase all renewable energy produced</a:t>
            </a:r>
            <a:r>
              <a:rPr lang="en-GB" sz="2700" dirty="0" smtClean="0">
                <a:solidFill>
                  <a:prstClr val="black">
                    <a:lumMod val="75000"/>
                    <a:lumOff val="25000"/>
                  </a:prstClr>
                </a:solidFill>
              </a:rPr>
              <a:t>.</a:t>
            </a:r>
          </a:p>
          <a:p>
            <a:pPr marL="0" indent="0" fontAlgn="auto">
              <a:spcAft>
                <a:spcPts val="0"/>
              </a:spcAft>
              <a:buNone/>
            </a:pPr>
            <a:endParaRPr lang="en-GB" sz="1300" dirty="0" smtClean="0">
              <a:solidFill>
                <a:prstClr val="black">
                  <a:lumMod val="75000"/>
                  <a:lumOff val="25000"/>
                </a:prstClr>
              </a:solidFill>
            </a:endParaRPr>
          </a:p>
          <a:p>
            <a:pPr lvl="1"/>
            <a:r>
              <a:rPr lang="en-GB" sz="2200" dirty="0" smtClean="0"/>
              <a:t>EU Law: Brussels, 02.07.2009 C(2009)5398, </a:t>
            </a:r>
            <a:r>
              <a:rPr lang="en-GB" sz="2200" dirty="0"/>
              <a:t>N 143/2009 – Cyprus</a:t>
            </a:r>
            <a:endParaRPr lang="en-GB" sz="2200" dirty="0" smtClean="0"/>
          </a:p>
          <a:p>
            <a:pPr marL="457200" lvl="1" indent="0">
              <a:buNone/>
            </a:pPr>
            <a:endParaRPr lang="en-GB" sz="1500" dirty="0" smtClean="0"/>
          </a:p>
          <a:p>
            <a:pPr marL="457200" lvl="1" indent="0" algn="ctr">
              <a:buNone/>
            </a:pPr>
            <a:r>
              <a:rPr lang="en-GB" sz="1900" i="1" dirty="0" smtClean="0"/>
              <a:t>“14</a:t>
            </a:r>
            <a:r>
              <a:rPr lang="en-GB" sz="1900" i="1" dirty="0"/>
              <a:t>. </a:t>
            </a:r>
            <a:r>
              <a:rPr lang="en-GB" sz="1900" b="1" i="1" dirty="0"/>
              <a:t>EAC will be obliged to buy all electricity produced in Cyprus from renewable </a:t>
            </a:r>
            <a:r>
              <a:rPr lang="en-GB" sz="1900" b="1" i="1" dirty="0" smtClean="0"/>
              <a:t>sources</a:t>
            </a:r>
            <a:r>
              <a:rPr lang="en-GB" sz="1900" i="1" dirty="0" smtClean="0"/>
              <a:t> and </a:t>
            </a:r>
            <a:r>
              <a:rPr lang="en-GB" sz="1900" i="1" dirty="0"/>
              <a:t>will carry out all administrative work related to the scheme, including the </a:t>
            </a:r>
            <a:r>
              <a:rPr lang="en-GB" sz="1900" i="1" dirty="0" smtClean="0"/>
              <a:t>collection of </a:t>
            </a:r>
            <a:r>
              <a:rPr lang="en-GB" sz="1900" i="1" dirty="0"/>
              <a:t>the levy and the distribution of compensatory benefits to local authorities</a:t>
            </a:r>
            <a:r>
              <a:rPr lang="en-GB" sz="1900" i="1" dirty="0" smtClean="0"/>
              <a:t>.”</a:t>
            </a:r>
          </a:p>
          <a:p>
            <a:pPr marL="457200" lvl="1" indent="0" algn="ctr">
              <a:buNone/>
            </a:pPr>
            <a:endParaRPr lang="en-GB" sz="1900" i="1" dirty="0" smtClean="0"/>
          </a:p>
          <a:p>
            <a:pPr lvl="1"/>
            <a:r>
              <a:rPr lang="en-GB" sz="2200" b="1" dirty="0" smtClean="0"/>
              <a:t>Current Purchase Price per KW is 14.5c</a:t>
            </a:r>
            <a:endParaRPr lang="en-GB" sz="2200" b="1" dirty="0"/>
          </a:p>
          <a:p>
            <a:pPr marL="457200" lvl="1" indent="0" algn="ctr">
              <a:buNone/>
            </a:pPr>
            <a:endParaRPr lang="en-GB" sz="1500" i="1" dirty="0">
              <a:solidFill>
                <a:prstClr val="black">
                  <a:lumMod val="75000"/>
                  <a:lumOff val="25000"/>
                </a:prstClr>
              </a:solidFill>
            </a:endParaRPr>
          </a:p>
          <a:p>
            <a:pPr marL="0" indent="0" fontAlgn="auto">
              <a:spcAft>
                <a:spcPts val="0"/>
              </a:spcAft>
              <a:buFont typeface="Arial" pitchFamily="34" charset="0"/>
              <a:buNone/>
            </a:pPr>
            <a:endParaRPr lang="en-GB" sz="2400" b="1" dirty="0" smtClean="0">
              <a:solidFill>
                <a:sysClr val="windowText" lastClr="000000"/>
              </a:solidFill>
              <a:latin typeface="Accord SF" pitchFamily="2" charset="0"/>
            </a:endParaRPr>
          </a:p>
          <a:p>
            <a:pPr marL="0" indent="0" fontAlgn="auto">
              <a:spcAft>
                <a:spcPts val="0"/>
              </a:spcAft>
              <a:buFont typeface="Arial" pitchFamily="34" charset="0"/>
              <a:buNone/>
            </a:pPr>
            <a:endParaRPr lang="en-GB" dirty="0">
              <a:solidFill>
                <a:sysClr val="windowText" lastClr="000000"/>
              </a:solidFill>
              <a:latin typeface="Franklin Gothic Book"/>
            </a:endParaRPr>
          </a:p>
        </p:txBody>
      </p:sp>
    </p:spTree>
    <p:extLst>
      <p:ext uri="{BB962C8B-B14F-4D97-AF65-F5344CB8AC3E}">
        <p14:creationId xmlns:p14="http://schemas.microsoft.com/office/powerpoint/2010/main" val="445907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en-GB" dirty="0" smtClean="0">
                <a:solidFill>
                  <a:schemeClr val="bg1"/>
                </a:solidFill>
              </a:rPr>
              <a:t>Presentation</a:t>
            </a:r>
            <a:r>
              <a:rPr lang="fr-CA" dirty="0" smtClean="0">
                <a:solidFill>
                  <a:schemeClr val="bg1"/>
                </a:solidFill>
              </a:rPr>
              <a:t> </a:t>
            </a:r>
            <a:r>
              <a:rPr lang="en-GB" dirty="0" smtClean="0">
                <a:solidFill>
                  <a:schemeClr val="bg1"/>
                </a:solidFill>
              </a:rPr>
              <a:t>Overview</a:t>
            </a:r>
          </a:p>
        </p:txBody>
      </p:sp>
      <p:sp>
        <p:nvSpPr>
          <p:cNvPr id="4" name="Rectangle 3"/>
          <p:cNvSpPr/>
          <p:nvPr/>
        </p:nvSpPr>
        <p:spPr>
          <a:xfrm>
            <a:off x="395536" y="2204864"/>
            <a:ext cx="6624736" cy="1569660"/>
          </a:xfrm>
          <a:prstGeom prst="rect">
            <a:avLst/>
          </a:prstGeom>
        </p:spPr>
        <p:txBody>
          <a:bodyPr wrap="square">
            <a:spAutoFit/>
          </a:bodyPr>
          <a:lstStyle/>
          <a:p>
            <a:pPr marL="457200" indent="-457200">
              <a:buFont typeface="Arial" pitchFamily="34" charset="0"/>
              <a:buChar char="•"/>
            </a:pPr>
            <a:r>
              <a:rPr lang="en-GB" sz="3200" dirty="0">
                <a:solidFill>
                  <a:schemeClr val="tx1">
                    <a:lumMod val="75000"/>
                    <a:lumOff val="25000"/>
                  </a:schemeClr>
                </a:solidFill>
                <a:latin typeface="+mn-lt"/>
              </a:rPr>
              <a:t>Your Presenter.</a:t>
            </a:r>
          </a:p>
          <a:p>
            <a:pPr marL="457200" indent="-457200">
              <a:buFont typeface="Arial" pitchFamily="34" charset="0"/>
              <a:buChar char="•"/>
            </a:pPr>
            <a:r>
              <a:rPr lang="en-GB" sz="3200" dirty="0" smtClean="0">
                <a:solidFill>
                  <a:schemeClr val="tx1">
                    <a:lumMod val="75000"/>
                    <a:lumOff val="25000"/>
                  </a:schemeClr>
                </a:solidFill>
                <a:latin typeface="+mn-lt"/>
              </a:rPr>
              <a:t>Typical </a:t>
            </a:r>
            <a:r>
              <a:rPr lang="en-GB" sz="3200" dirty="0" smtClean="0">
                <a:solidFill>
                  <a:schemeClr val="tx1">
                    <a:lumMod val="75000"/>
                    <a:lumOff val="25000"/>
                  </a:schemeClr>
                </a:solidFill>
                <a:latin typeface="+mn-lt"/>
              </a:rPr>
              <a:t>Wind </a:t>
            </a:r>
            <a:r>
              <a:rPr lang="en-GB" sz="3200" dirty="0">
                <a:solidFill>
                  <a:schemeClr val="tx1">
                    <a:lumMod val="75000"/>
                    <a:lumOff val="25000"/>
                  </a:schemeClr>
                </a:solidFill>
                <a:latin typeface="+mn-lt"/>
              </a:rPr>
              <a:t>Farm Project.</a:t>
            </a:r>
          </a:p>
          <a:p>
            <a:pPr marL="457200" indent="-457200">
              <a:buFont typeface="Arial" pitchFamily="34" charset="0"/>
              <a:buChar char="•"/>
            </a:pPr>
            <a:r>
              <a:rPr lang="en-GB" sz="3200" dirty="0" smtClean="0">
                <a:solidFill>
                  <a:schemeClr val="tx1">
                    <a:lumMod val="75000"/>
                    <a:lumOff val="25000"/>
                  </a:schemeClr>
                </a:solidFill>
                <a:latin typeface="+mn-lt"/>
              </a:rPr>
              <a:t>Financial </a:t>
            </a:r>
            <a:r>
              <a:rPr lang="en-GB" sz="3200" dirty="0">
                <a:solidFill>
                  <a:schemeClr val="tx1">
                    <a:lumMod val="75000"/>
                    <a:lumOff val="25000"/>
                  </a:schemeClr>
                </a:solidFill>
                <a:latin typeface="+mn-lt"/>
              </a:rPr>
              <a:t>Overview.</a:t>
            </a:r>
          </a:p>
        </p:txBody>
      </p:sp>
    </p:spTree>
    <p:extLst>
      <p:ext uri="{BB962C8B-B14F-4D97-AF65-F5344CB8AC3E}">
        <p14:creationId xmlns:p14="http://schemas.microsoft.com/office/powerpoint/2010/main" val="135570347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503684" y="116632"/>
            <a:ext cx="8229600" cy="1143000"/>
          </a:xfrm>
        </p:spPr>
        <p:txBody>
          <a:bodyPr/>
          <a:lstStyle/>
          <a:p>
            <a:r>
              <a:rPr lang="en-GB" dirty="0" smtClean="0">
                <a:solidFill>
                  <a:schemeClr val="bg1"/>
                </a:solidFill>
              </a:rPr>
              <a:t>Renewable Energy Status in Cyprus</a:t>
            </a:r>
            <a:endParaRPr lang="fr-CA" dirty="0">
              <a:solidFill>
                <a:schemeClr val="bg1"/>
              </a:solidFill>
            </a:endParaRPr>
          </a:p>
        </p:txBody>
      </p:sp>
      <p:sp>
        <p:nvSpPr>
          <p:cNvPr id="4" name="Content Placeholder 2"/>
          <p:cNvSpPr txBox="1">
            <a:spLocks/>
          </p:cNvSpPr>
          <p:nvPr/>
        </p:nvSpPr>
        <p:spPr>
          <a:xfrm>
            <a:off x="467544" y="3717032"/>
            <a:ext cx="8496944" cy="273630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2700" dirty="0" smtClean="0">
                <a:solidFill>
                  <a:prstClr val="black">
                    <a:lumMod val="75000"/>
                    <a:lumOff val="25000"/>
                  </a:prstClr>
                </a:solidFill>
              </a:rPr>
              <a:t>Current Annual Electricity Needs: 1.2 GW/h</a:t>
            </a:r>
          </a:p>
          <a:p>
            <a:pPr fontAlgn="auto">
              <a:spcAft>
                <a:spcPts val="0"/>
              </a:spcAft>
            </a:pPr>
            <a:r>
              <a:rPr lang="en-GB" sz="2700" dirty="0" smtClean="0">
                <a:solidFill>
                  <a:prstClr val="black">
                    <a:lumMod val="75000"/>
                    <a:lumOff val="25000"/>
                  </a:prstClr>
                </a:solidFill>
              </a:rPr>
              <a:t>By 2016 the Annual Electricity Needs: 1.6 GW/h</a:t>
            </a:r>
          </a:p>
          <a:p>
            <a:pPr fontAlgn="auto">
              <a:spcAft>
                <a:spcPts val="0"/>
              </a:spcAft>
            </a:pPr>
            <a:r>
              <a:rPr lang="en-GB" sz="2700" dirty="0" smtClean="0">
                <a:solidFill>
                  <a:prstClr val="black">
                    <a:lumMod val="75000"/>
                    <a:lumOff val="25000"/>
                  </a:prstClr>
                </a:solidFill>
              </a:rPr>
              <a:t>EU Directive to Produce 20% (13%) of the Needed Energy via Renewable Energy by 2020: 500 MW/h</a:t>
            </a:r>
          </a:p>
          <a:p>
            <a:pPr fontAlgn="auto">
              <a:spcAft>
                <a:spcPts val="0"/>
              </a:spcAft>
            </a:pPr>
            <a:r>
              <a:rPr lang="en-GB" sz="2700" dirty="0" smtClean="0">
                <a:solidFill>
                  <a:prstClr val="black">
                    <a:lumMod val="75000"/>
                    <a:lumOff val="25000"/>
                  </a:prstClr>
                </a:solidFill>
              </a:rPr>
              <a:t>Currently Licences Issued Cover  166MW/H</a:t>
            </a:r>
          </a:p>
          <a:p>
            <a:pPr fontAlgn="auto">
              <a:spcAft>
                <a:spcPts val="0"/>
              </a:spcAft>
            </a:pPr>
            <a:r>
              <a:rPr lang="en-GB" sz="2700" dirty="0" smtClean="0">
                <a:solidFill>
                  <a:prstClr val="black">
                    <a:lumMod val="75000"/>
                    <a:lumOff val="25000"/>
                  </a:prstClr>
                </a:solidFill>
              </a:rPr>
              <a:t>Current Annual Yield Produced via Renewable Energy  is: &lt;1%</a:t>
            </a:r>
          </a:p>
          <a:p>
            <a:pPr marL="0" indent="0" fontAlgn="auto">
              <a:spcAft>
                <a:spcPts val="0"/>
              </a:spcAft>
              <a:buNone/>
            </a:pPr>
            <a:endParaRPr lang="en-GB" sz="1300" dirty="0" smtClean="0">
              <a:solidFill>
                <a:prstClr val="black">
                  <a:lumMod val="75000"/>
                  <a:lumOff val="25000"/>
                </a:prstClr>
              </a:solidFill>
            </a:endParaRPr>
          </a:p>
          <a:p>
            <a:pPr marL="457200" lvl="1" indent="0" algn="ctr">
              <a:buNone/>
            </a:pPr>
            <a:endParaRPr lang="en-GB" sz="1500" i="1" dirty="0">
              <a:solidFill>
                <a:prstClr val="black">
                  <a:lumMod val="75000"/>
                  <a:lumOff val="25000"/>
                </a:prstClr>
              </a:solidFill>
            </a:endParaRPr>
          </a:p>
          <a:p>
            <a:pPr marL="0" indent="0" fontAlgn="auto">
              <a:spcAft>
                <a:spcPts val="0"/>
              </a:spcAft>
              <a:buFont typeface="Arial" pitchFamily="34" charset="0"/>
              <a:buNone/>
            </a:pPr>
            <a:endParaRPr lang="en-GB" sz="2400" b="1" dirty="0" smtClean="0">
              <a:solidFill>
                <a:sysClr val="windowText" lastClr="000000"/>
              </a:solidFill>
              <a:latin typeface="Accord SF" pitchFamily="2" charset="0"/>
            </a:endParaRPr>
          </a:p>
          <a:p>
            <a:pPr marL="0" indent="0" fontAlgn="auto">
              <a:spcAft>
                <a:spcPts val="0"/>
              </a:spcAft>
              <a:buFont typeface="Arial" pitchFamily="34" charset="0"/>
              <a:buNone/>
            </a:pPr>
            <a:endParaRPr lang="en-GB" dirty="0">
              <a:solidFill>
                <a:sysClr val="windowText" lastClr="000000"/>
              </a:solidFill>
              <a:latin typeface="Franklin Gothic Book"/>
            </a:endParaRPr>
          </a:p>
        </p:txBody>
      </p:sp>
      <p:pic>
        <p:nvPicPr>
          <p:cNvPr id="5" name="Picture 4">
            <a:hlinkClick r:id="rId3" action="ppaction://hlinkfile" tooltip="Lefkara 77.4mw windfarm Locatio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1628800"/>
            <a:ext cx="3960440" cy="1728192"/>
          </a:xfrm>
          <a:prstGeom prst="rect">
            <a:avLst/>
          </a:prstGeom>
        </p:spPr>
      </p:pic>
    </p:spTree>
    <p:extLst>
      <p:ext uri="{BB962C8B-B14F-4D97-AF65-F5344CB8AC3E}">
        <p14:creationId xmlns:p14="http://schemas.microsoft.com/office/powerpoint/2010/main" val="445907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88640"/>
            <a:ext cx="8229600" cy="1143000"/>
          </a:xfrm>
        </p:spPr>
        <p:txBody>
          <a:bodyPr/>
          <a:lstStyle/>
          <a:p>
            <a:r>
              <a:rPr lang="en-GB" dirty="0">
                <a:solidFill>
                  <a:schemeClr val="bg1"/>
                </a:solidFill>
              </a:rPr>
              <a:t>Financial Overview</a:t>
            </a:r>
            <a:endParaRPr lang="fr-CA" dirty="0">
              <a:solidFill>
                <a:schemeClr val="bg1"/>
              </a:solidFill>
            </a:endParaRPr>
          </a:p>
        </p:txBody>
      </p:sp>
      <p:sp>
        <p:nvSpPr>
          <p:cNvPr id="4" name="Content Placeholder 2"/>
          <p:cNvSpPr txBox="1">
            <a:spLocks/>
          </p:cNvSpPr>
          <p:nvPr/>
        </p:nvSpPr>
        <p:spPr>
          <a:xfrm>
            <a:off x="323528" y="2348880"/>
            <a:ext cx="7488832" cy="3411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2700" dirty="0" smtClean="0">
                <a:solidFill>
                  <a:prstClr val="black">
                    <a:lumMod val="75000"/>
                    <a:lumOff val="25000"/>
                  </a:prstClr>
                </a:solidFill>
              </a:rPr>
              <a:t>Project Plan</a:t>
            </a:r>
          </a:p>
          <a:p>
            <a:pPr fontAlgn="auto">
              <a:spcAft>
                <a:spcPts val="0"/>
              </a:spcAft>
            </a:pPr>
            <a:r>
              <a:rPr lang="en-GB" sz="2700" dirty="0" smtClean="0">
                <a:solidFill>
                  <a:prstClr val="black">
                    <a:lumMod val="75000"/>
                    <a:lumOff val="25000"/>
                  </a:prstClr>
                </a:solidFill>
              </a:rPr>
              <a:t>Project Construction </a:t>
            </a:r>
            <a:r>
              <a:rPr lang="en-GB" sz="2700" dirty="0">
                <a:solidFill>
                  <a:prstClr val="black">
                    <a:lumMod val="75000"/>
                    <a:lumOff val="25000"/>
                  </a:prstClr>
                </a:solidFill>
              </a:rPr>
              <a:t>Cost.</a:t>
            </a:r>
          </a:p>
          <a:p>
            <a:pPr fontAlgn="auto">
              <a:spcAft>
                <a:spcPts val="0"/>
              </a:spcAft>
            </a:pPr>
            <a:r>
              <a:rPr lang="en-GB" sz="2700" dirty="0">
                <a:solidFill>
                  <a:prstClr val="black">
                    <a:lumMod val="75000"/>
                    <a:lumOff val="25000"/>
                  </a:prstClr>
                </a:solidFill>
              </a:rPr>
              <a:t>Operational Expenses.</a:t>
            </a:r>
          </a:p>
          <a:p>
            <a:pPr fontAlgn="auto">
              <a:spcAft>
                <a:spcPts val="0"/>
              </a:spcAft>
            </a:pPr>
            <a:r>
              <a:rPr lang="en-GB" sz="2700" dirty="0" smtClean="0">
                <a:solidFill>
                  <a:prstClr val="black">
                    <a:lumMod val="75000"/>
                    <a:lumOff val="25000"/>
                  </a:prstClr>
                </a:solidFill>
              </a:rPr>
              <a:t>Operational Income Impact. </a:t>
            </a:r>
            <a:endParaRPr lang="en-GB" sz="2700" dirty="0">
              <a:solidFill>
                <a:prstClr val="black">
                  <a:lumMod val="75000"/>
                  <a:lumOff val="25000"/>
                </a:prstClr>
              </a:solidFill>
            </a:endParaRPr>
          </a:p>
          <a:p>
            <a:pPr fontAlgn="auto">
              <a:spcAft>
                <a:spcPts val="0"/>
              </a:spcAft>
            </a:pPr>
            <a:r>
              <a:rPr lang="en-GB" sz="2700" dirty="0">
                <a:solidFill>
                  <a:prstClr val="black">
                    <a:lumMod val="75000"/>
                    <a:lumOff val="25000"/>
                  </a:prstClr>
                </a:solidFill>
              </a:rPr>
              <a:t>Operational Income Overview.</a:t>
            </a:r>
          </a:p>
          <a:p>
            <a:pPr fontAlgn="auto">
              <a:spcAft>
                <a:spcPts val="0"/>
              </a:spcAft>
            </a:pPr>
            <a:r>
              <a:rPr lang="en-GB" sz="2700" dirty="0" smtClean="0">
                <a:solidFill>
                  <a:prstClr val="black">
                    <a:lumMod val="75000"/>
                    <a:lumOff val="25000"/>
                  </a:prstClr>
                </a:solidFill>
              </a:rPr>
              <a:t>Financial Summary.</a:t>
            </a:r>
            <a:endParaRPr lang="en-GB" sz="2700" dirty="0">
              <a:solidFill>
                <a:prstClr val="black">
                  <a:lumMod val="75000"/>
                  <a:lumOff val="25000"/>
                </a:prstClr>
              </a:solidFill>
            </a:endParaRPr>
          </a:p>
          <a:p>
            <a:pPr marL="0" indent="0" fontAlgn="auto">
              <a:spcAft>
                <a:spcPts val="0"/>
              </a:spcAft>
              <a:buFont typeface="Arial" pitchFamily="34" charset="0"/>
              <a:buNone/>
            </a:pPr>
            <a:endParaRPr lang="en-GB" sz="2400" b="1" dirty="0" smtClean="0">
              <a:solidFill>
                <a:sysClr val="windowText" lastClr="000000"/>
              </a:solidFill>
              <a:latin typeface="Accord SF" pitchFamily="2" charset="0"/>
            </a:endParaRPr>
          </a:p>
          <a:p>
            <a:pPr marL="0" indent="0" fontAlgn="auto">
              <a:spcAft>
                <a:spcPts val="0"/>
              </a:spcAft>
              <a:buFont typeface="Arial" pitchFamily="34" charset="0"/>
              <a:buNone/>
            </a:pPr>
            <a:endParaRPr lang="en-GB" dirty="0">
              <a:solidFill>
                <a:sysClr val="windowText" lastClr="000000"/>
              </a:solidFill>
              <a:latin typeface="Franklin Gothic Book"/>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21424" y="3140968"/>
            <a:ext cx="2114550" cy="2162175"/>
          </a:xfrm>
        </p:spPr>
      </p:pic>
    </p:spTree>
    <p:extLst>
      <p:ext uri="{BB962C8B-B14F-4D97-AF65-F5344CB8AC3E}">
        <p14:creationId xmlns:p14="http://schemas.microsoft.com/office/powerpoint/2010/main" val="893624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88640"/>
            <a:ext cx="8229600" cy="1143000"/>
          </a:xfrm>
        </p:spPr>
        <p:txBody>
          <a:bodyPr/>
          <a:lstStyle/>
          <a:p>
            <a:r>
              <a:rPr lang="en-GB" dirty="0" smtClean="0">
                <a:solidFill>
                  <a:schemeClr val="bg1"/>
                </a:solidFill>
              </a:rPr>
              <a:t>Summarised Project Plan (Prince 2)</a:t>
            </a:r>
            <a:endParaRPr lang="fr-CA"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37" y="4264149"/>
            <a:ext cx="2816671" cy="1609725"/>
          </a:xfrm>
          <a:prstGeom prst="rect">
            <a:avLst/>
          </a:prstGeom>
        </p:spPr>
      </p:pic>
      <p:pic>
        <p:nvPicPr>
          <p:cNvPr id="3" name="Picture 2">
            <a:hlinkClick r:id="rId4" action="ppaction://hlinkfile" tooltip="1.8mw Project Plan"/>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92" y="1698144"/>
            <a:ext cx="6430491" cy="5115232"/>
          </a:xfrm>
          <a:prstGeom prst="rect">
            <a:avLst/>
          </a:prstGeom>
        </p:spPr>
      </p:pic>
    </p:spTree>
    <p:extLst>
      <p:ext uri="{BB962C8B-B14F-4D97-AF65-F5344CB8AC3E}">
        <p14:creationId xmlns:p14="http://schemas.microsoft.com/office/powerpoint/2010/main" val="334156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88640"/>
            <a:ext cx="8229600" cy="1143000"/>
          </a:xfrm>
        </p:spPr>
        <p:txBody>
          <a:bodyPr/>
          <a:lstStyle/>
          <a:p>
            <a:r>
              <a:rPr lang="en-GB" dirty="0" smtClean="0">
                <a:solidFill>
                  <a:schemeClr val="bg1"/>
                </a:solidFill>
              </a:rPr>
              <a:t>Project Construction Costs </a:t>
            </a:r>
            <a:endParaRPr lang="fr-CA" dirty="0">
              <a:solidFill>
                <a:schemeClr val="bg1"/>
              </a:solidFill>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2557268151"/>
              </p:ext>
            </p:extLst>
          </p:nvPr>
        </p:nvGraphicFramePr>
        <p:xfrm>
          <a:off x="2411760" y="1772816"/>
          <a:ext cx="6624736" cy="4680513"/>
        </p:xfrm>
        <a:graphic>
          <a:graphicData uri="http://schemas.openxmlformats.org/drawingml/2006/table">
            <a:tbl>
              <a:tblPr/>
              <a:tblGrid>
                <a:gridCol w="3240360"/>
                <a:gridCol w="3384376"/>
              </a:tblGrid>
              <a:tr h="222259">
                <a:tc>
                  <a:txBody>
                    <a:bodyPr/>
                    <a:lstStyle/>
                    <a:p>
                      <a:pPr algn="l" fontAlgn="b"/>
                      <a:r>
                        <a:rPr lang="en-GB" sz="1400" b="1" i="0" u="none" strike="noStrike" dirty="0" smtClean="0">
                          <a:effectLst/>
                          <a:latin typeface="Accord SF" pitchFamily="34" charset="0"/>
                        </a:rPr>
                        <a:t>Turbines</a:t>
                      </a:r>
                      <a:endParaRPr lang="en-GB" sz="1400" b="1" i="0" u="none" strike="noStrike" dirty="0">
                        <a:effectLst/>
                        <a:latin typeface="Accord SF" pitchFamily="34" charset="0"/>
                      </a:endParaRP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 </a:t>
                      </a:r>
                      <a:r>
                        <a:rPr lang="en-GB" sz="1400" b="1" i="0" u="none" strike="noStrike" dirty="0" smtClean="0">
                          <a:effectLst/>
                          <a:latin typeface="Arial"/>
                        </a:rPr>
                        <a:t>77,400,000</a:t>
                      </a:r>
                      <a:endParaRPr lang="en-GB" sz="1400" b="1" i="0" u="none" strike="noStrike" dirty="0">
                        <a:effectLst/>
                        <a:latin typeface="Arial"/>
                      </a:endParaRP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Infrastructure</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4,578,000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80MVA Transformers</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4,000,000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3.5MVA Transformers</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6,400,000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Land Purchase</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10,000,000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Consultancy</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192,000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Civil Engineer</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2,392,000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Electrical Engineer</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450,000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Architect</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500,000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Buildings Concrete Foundations</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240,000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Steel</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640,000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Wind Turbine Foundations</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960,000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Crane Rental</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600,000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Site Security</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65,000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Buildings</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450,000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Control Systems</a:t>
                      </a:r>
                    </a:p>
                  </a:txBody>
                  <a:tcPr marL="0" marR="0" marT="0" marB="0" anchor="b">
                    <a:lnL>
                      <a:noFill/>
                    </a:lnL>
                    <a:lnR>
                      <a:noFill/>
                    </a:lnR>
                    <a:lnT>
                      <a:noFill/>
                    </a:lnT>
                    <a:lnB>
                      <a:noFill/>
                    </a:lnB>
                  </a:tcPr>
                </a:tc>
                <a:tc>
                  <a:txBody>
                    <a:bodyPr/>
                    <a:lstStyle/>
                    <a:p>
                      <a:pPr algn="r" fontAlgn="b"/>
                      <a:r>
                        <a:rPr lang="en-GB" sz="1400" b="1" i="0" u="none" strike="noStrike">
                          <a:effectLst/>
                          <a:latin typeface="Arial"/>
                        </a:rPr>
                        <a:t>2,100,000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Precast Conduit</a:t>
                      </a:r>
                    </a:p>
                  </a:txBody>
                  <a:tcPr marL="0" marR="0" marT="0" marB="0" anchor="b">
                    <a:lnL>
                      <a:noFill/>
                    </a:lnL>
                    <a:lnR>
                      <a:noFill/>
                    </a:lnR>
                    <a:lnT>
                      <a:noFill/>
                    </a:lnT>
                    <a:lnB>
                      <a:noFill/>
                    </a:lnB>
                  </a:tcPr>
                </a:tc>
                <a:tc>
                  <a:txBody>
                    <a:bodyPr/>
                    <a:lstStyle/>
                    <a:p>
                      <a:pPr algn="r" fontAlgn="b"/>
                      <a:r>
                        <a:rPr lang="en-GB" sz="1400" b="1" i="0" u="none" strike="noStrike">
                          <a:effectLst/>
                          <a:latin typeface="Arial"/>
                        </a:rPr>
                        <a:t>360,000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Cabling Electrical Network</a:t>
                      </a:r>
                    </a:p>
                  </a:txBody>
                  <a:tcPr marL="0" marR="0" marT="0" marB="0" anchor="b">
                    <a:lnL>
                      <a:noFill/>
                    </a:lnL>
                    <a:lnR>
                      <a:noFill/>
                    </a:lnR>
                    <a:lnT>
                      <a:noFill/>
                    </a:lnT>
                    <a:lnB>
                      <a:noFill/>
                    </a:lnB>
                  </a:tcPr>
                </a:tc>
                <a:tc>
                  <a:txBody>
                    <a:bodyPr/>
                    <a:lstStyle/>
                    <a:p>
                      <a:pPr algn="r" fontAlgn="b"/>
                      <a:r>
                        <a:rPr lang="en-GB" sz="1400" b="1" i="0" u="none" strike="noStrike">
                          <a:effectLst/>
                          <a:latin typeface="Arial"/>
                        </a:rPr>
                        <a:t>990,000 </a:t>
                      </a:r>
                    </a:p>
                  </a:txBody>
                  <a:tcPr marL="0" marR="800100" marT="0" marB="0" anchor="b">
                    <a:lnL>
                      <a:noFill/>
                    </a:lnL>
                    <a:lnR>
                      <a:noFill/>
                    </a:lnR>
                    <a:lnT>
                      <a:noFill/>
                    </a:lnT>
                    <a:lnB>
                      <a:noFill/>
                    </a:lnB>
                  </a:tcPr>
                </a:tc>
              </a:tr>
              <a:tr h="222259">
                <a:tc>
                  <a:txBody>
                    <a:bodyPr/>
                    <a:lstStyle/>
                    <a:p>
                      <a:pPr algn="l" fontAlgn="b"/>
                      <a:r>
                        <a:rPr lang="en-GB" sz="1400" b="1" i="0" u="none" strike="noStrike" dirty="0">
                          <a:effectLst/>
                          <a:latin typeface="Accord SF" pitchFamily="34" charset="0"/>
                        </a:rPr>
                        <a:t>Cabling Data Network</a:t>
                      </a: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80,000 </a:t>
                      </a:r>
                    </a:p>
                  </a:txBody>
                  <a:tcPr marL="0" marR="800100" marT="0" marB="0" anchor="b">
                    <a:lnL>
                      <a:noFill/>
                    </a:lnL>
                    <a:lnR>
                      <a:noFill/>
                    </a:lnR>
                    <a:lnT>
                      <a:noFill/>
                    </a:lnT>
                    <a:lnB>
                      <a:noFill/>
                    </a:lnB>
                  </a:tcPr>
                </a:tc>
              </a:tr>
              <a:tr h="222259">
                <a:tc>
                  <a:txBody>
                    <a:bodyPr/>
                    <a:lstStyle/>
                    <a:p>
                      <a:pPr algn="l" fontAlgn="b"/>
                      <a:r>
                        <a:rPr lang="en-GB" sz="1400" b="1" i="0" u="none" strike="noStrike" dirty="0" smtClean="0">
                          <a:effectLst/>
                          <a:latin typeface="Accord SF" pitchFamily="34" charset="0"/>
                        </a:rPr>
                        <a:t>Miscellaneous</a:t>
                      </a:r>
                      <a:endParaRPr lang="en-GB" sz="1400" b="1" i="0" u="none" strike="noStrike" dirty="0">
                        <a:effectLst/>
                        <a:latin typeface="Accord SF" pitchFamily="34" charset="0"/>
                      </a:endParaRPr>
                    </a:p>
                  </a:txBody>
                  <a:tcPr marL="0" marR="0" marT="0" marB="0" anchor="b">
                    <a:lnL>
                      <a:noFill/>
                    </a:lnL>
                    <a:lnR>
                      <a:noFill/>
                    </a:lnR>
                    <a:lnT>
                      <a:noFill/>
                    </a:lnT>
                    <a:lnB>
                      <a:noFill/>
                    </a:lnB>
                  </a:tcPr>
                </a:tc>
                <a:tc>
                  <a:txBody>
                    <a:bodyPr/>
                    <a:lstStyle/>
                    <a:p>
                      <a:pPr algn="r" fontAlgn="b"/>
                      <a:r>
                        <a:rPr lang="en-GB" sz="1400" b="1" i="0" u="none" strike="noStrike" dirty="0">
                          <a:effectLst/>
                          <a:latin typeface="Arial"/>
                        </a:rPr>
                        <a:t>850,000 </a:t>
                      </a:r>
                    </a:p>
                  </a:txBody>
                  <a:tcPr marL="0" marR="800100" marT="0" marB="0" anchor="b">
                    <a:lnL>
                      <a:noFill/>
                    </a:lnL>
                    <a:lnR>
                      <a:noFill/>
                    </a:lnR>
                    <a:lnT>
                      <a:noFill/>
                    </a:lnT>
                    <a:lnB w="6350" cap="flat" cmpd="sng" algn="ctr">
                      <a:solidFill>
                        <a:srgbClr val="000000"/>
                      </a:solidFill>
                      <a:prstDash val="solid"/>
                      <a:round/>
                      <a:headEnd type="none" w="med" len="med"/>
                      <a:tailEnd type="none" w="med" len="med"/>
                    </a:lnB>
                  </a:tcPr>
                </a:tc>
              </a:tr>
              <a:tr h="235333">
                <a:tc>
                  <a:txBody>
                    <a:bodyPr/>
                    <a:lstStyle/>
                    <a:p>
                      <a:pPr algn="l" fontAlgn="b"/>
                      <a:r>
                        <a:rPr lang="en-GB" sz="1400" b="1" i="0" u="none" strike="noStrike" dirty="0">
                          <a:effectLst/>
                          <a:latin typeface="Accord SF" pitchFamily="34" charset="0"/>
                        </a:rPr>
                        <a:t>Total Construction Expenses</a:t>
                      </a:r>
                    </a:p>
                  </a:txBody>
                  <a:tcPr marL="0" marR="0" marT="0" marB="0" anchor="b">
                    <a:lnL>
                      <a:noFill/>
                    </a:lnL>
                    <a:lnR>
                      <a:noFill/>
                    </a:lnR>
                    <a:lnT>
                      <a:noFill/>
                    </a:lnT>
                    <a:lnB>
                      <a:noFill/>
                    </a:lnB>
                  </a:tcPr>
                </a:tc>
                <a:tc>
                  <a:txBody>
                    <a:bodyPr/>
                    <a:lstStyle/>
                    <a:p>
                      <a:pPr algn="r" fontAlgn="b"/>
                      <a:r>
                        <a:rPr lang="en-GB" sz="1400" b="1" i="0" u="none" strike="noStrike" dirty="0">
                          <a:effectLst/>
                          <a:latin typeface="Accord SF" pitchFamily="34" charset="0"/>
                        </a:rPr>
                        <a:t>€ </a:t>
                      </a:r>
                      <a:r>
                        <a:rPr lang="en-GB" sz="1400" b="1" i="0" u="none" strike="noStrike" dirty="0" smtClean="0">
                          <a:effectLst/>
                          <a:latin typeface="Accord SF" pitchFamily="34" charset="0"/>
                        </a:rPr>
                        <a:t>113,247,000</a:t>
                      </a:r>
                      <a:endParaRPr lang="en-GB" sz="1400" b="1" i="0" u="none" strike="noStrike" dirty="0">
                        <a:effectLst/>
                        <a:latin typeface="Accord SF" pitchFamily="34" charset="0"/>
                      </a:endParaRPr>
                    </a:p>
                  </a:txBody>
                  <a:tcPr marL="0" marR="80010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4" y="3789040"/>
            <a:ext cx="2143125" cy="2143125"/>
          </a:xfrm>
          <a:prstGeom prst="rect">
            <a:avLst/>
          </a:prstGeom>
        </p:spPr>
      </p:pic>
    </p:spTree>
    <p:extLst>
      <p:ext uri="{BB962C8B-B14F-4D97-AF65-F5344CB8AC3E}">
        <p14:creationId xmlns:p14="http://schemas.microsoft.com/office/powerpoint/2010/main" val="332898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88640"/>
            <a:ext cx="8229600" cy="1143000"/>
          </a:xfrm>
        </p:spPr>
        <p:txBody>
          <a:bodyPr/>
          <a:lstStyle/>
          <a:p>
            <a:r>
              <a:rPr lang="en-GB" dirty="0" smtClean="0">
                <a:solidFill>
                  <a:schemeClr val="bg1"/>
                </a:solidFill>
              </a:rPr>
              <a:t>Operational Expenses</a:t>
            </a:r>
            <a:endParaRPr lang="fr-CA"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527847"/>
              </p:ext>
            </p:extLst>
          </p:nvPr>
        </p:nvGraphicFramePr>
        <p:xfrm>
          <a:off x="2699792" y="1484784"/>
          <a:ext cx="6415633" cy="4473504"/>
        </p:xfrm>
        <a:graphic>
          <a:graphicData uri="http://schemas.openxmlformats.org/drawingml/2006/table">
            <a:tbl>
              <a:tblPr>
                <a:tableStyleId>{5C22544A-7EE6-4342-B048-85BDC9FD1C3A}</a:tableStyleId>
              </a:tblPr>
              <a:tblGrid>
                <a:gridCol w="3501317"/>
                <a:gridCol w="1429314"/>
                <a:gridCol w="1485002"/>
              </a:tblGrid>
              <a:tr h="319536">
                <a:tc>
                  <a:txBody>
                    <a:bodyPr/>
                    <a:lstStyle/>
                    <a:p>
                      <a:pPr algn="l" fontAlgn="b"/>
                      <a:endParaRPr lang="en-GB" sz="1000" b="0" i="0" u="none" strike="noStrike" dirty="0">
                        <a:effectLst/>
                        <a:latin typeface="Arial"/>
                      </a:endParaRPr>
                    </a:p>
                  </a:txBody>
                  <a:tcPr marL="0" marR="0" marT="0" marB="0" anchor="b">
                    <a:noFill/>
                  </a:tcPr>
                </a:tc>
                <a:tc>
                  <a:txBody>
                    <a:bodyPr/>
                    <a:lstStyle/>
                    <a:p>
                      <a:pPr algn="ctr" fontAlgn="b"/>
                      <a:r>
                        <a:rPr lang="en-GB" sz="1400" b="1" u="none" strike="noStrike" kern="1200" dirty="0">
                          <a:solidFill>
                            <a:schemeClr val="dk1"/>
                          </a:solidFill>
                          <a:effectLst/>
                          <a:latin typeface="+mn-lt"/>
                          <a:ea typeface="+mn-ea"/>
                          <a:cs typeface="+mn-cs"/>
                        </a:rPr>
                        <a:t>1st </a:t>
                      </a:r>
                      <a:r>
                        <a:rPr lang="en-GB" sz="1400" b="1" u="none" strike="noStrike" kern="1200" dirty="0" smtClean="0">
                          <a:solidFill>
                            <a:schemeClr val="dk1"/>
                          </a:solidFill>
                          <a:effectLst/>
                          <a:latin typeface="+mn-lt"/>
                          <a:ea typeface="+mn-ea"/>
                          <a:cs typeface="+mn-cs"/>
                        </a:rPr>
                        <a:t>Year</a:t>
                      </a:r>
                      <a:endParaRPr lang="en-GB" sz="1400" b="1" u="none" strike="noStrike" kern="1200" dirty="0">
                        <a:solidFill>
                          <a:schemeClr val="dk1"/>
                        </a:solidFill>
                        <a:effectLst/>
                        <a:latin typeface="+mn-lt"/>
                        <a:ea typeface="+mn-ea"/>
                        <a:cs typeface="+mn-cs"/>
                      </a:endParaRPr>
                    </a:p>
                  </a:txBody>
                  <a:tcPr marL="0" marR="0" marT="0" marB="0" anchor="b">
                    <a:noFill/>
                  </a:tcPr>
                </a:tc>
                <a:tc>
                  <a:txBody>
                    <a:bodyPr/>
                    <a:lstStyle/>
                    <a:p>
                      <a:pPr algn="ctr" fontAlgn="b"/>
                      <a:r>
                        <a:rPr lang="en-GB" sz="1400" b="1" u="none" strike="noStrike" kern="1200" dirty="0">
                          <a:solidFill>
                            <a:schemeClr val="dk1"/>
                          </a:solidFill>
                          <a:effectLst/>
                          <a:latin typeface="+mn-lt"/>
                          <a:ea typeface="+mn-ea"/>
                          <a:cs typeface="+mn-cs"/>
                        </a:rPr>
                        <a:t>30th Year</a:t>
                      </a:r>
                    </a:p>
                  </a:txBody>
                  <a:tcPr marL="0" marR="0" marT="0" marB="0" anchor="b">
                    <a:noFill/>
                  </a:tcPr>
                </a:tc>
              </a:tr>
              <a:tr h="319536">
                <a:tc>
                  <a:txBody>
                    <a:bodyPr/>
                    <a:lstStyle/>
                    <a:p>
                      <a:pPr algn="l" fontAlgn="b"/>
                      <a:r>
                        <a:rPr lang="en-GB" sz="1400" b="1" u="none" strike="noStrike" dirty="0">
                          <a:effectLst/>
                          <a:latin typeface="Accord SF" pitchFamily="34" charset="0"/>
                        </a:rPr>
                        <a:t>Salary (Office &amp; Overhead)</a:t>
                      </a:r>
                      <a:endParaRPr lang="en-GB" sz="1400" b="1" i="0" u="none" strike="noStrike" dirty="0">
                        <a:effectLst/>
                        <a:latin typeface="Accord SF" pitchFamily="34" charset="0"/>
                      </a:endParaRPr>
                    </a:p>
                  </a:txBody>
                  <a:tcPr marL="0" marR="0" marT="0" marB="0" anchor="b">
                    <a:noFill/>
                  </a:tcPr>
                </a:tc>
                <a:tc>
                  <a:txBody>
                    <a:bodyPr/>
                    <a:lstStyle/>
                    <a:p>
                      <a:pPr algn="l" fontAlgn="b"/>
                      <a:r>
                        <a:rPr lang="en-GB" sz="1400" b="1" u="none" strike="noStrike" dirty="0">
                          <a:effectLst/>
                        </a:rPr>
                        <a:t> €         </a:t>
                      </a:r>
                      <a:r>
                        <a:rPr lang="en-GB" sz="1400" b="1" u="none" strike="noStrike" dirty="0" smtClean="0">
                          <a:effectLst/>
                        </a:rPr>
                        <a:t>396,000 </a:t>
                      </a:r>
                      <a:endParaRPr lang="en-GB" sz="1400" b="1" i="0" u="none" strike="noStrike" dirty="0">
                        <a:effectLst/>
                        <a:latin typeface="Arial"/>
                      </a:endParaRPr>
                    </a:p>
                  </a:txBody>
                  <a:tcPr marL="0" marR="0" marT="0" marB="0" anchor="b">
                    <a:noFill/>
                  </a:tcPr>
                </a:tc>
                <a:tc>
                  <a:txBody>
                    <a:bodyPr/>
                    <a:lstStyle/>
                    <a:p>
                      <a:pPr algn="l" fontAlgn="b"/>
                      <a:r>
                        <a:rPr lang="en-GB" sz="1400" b="1" u="none" strike="noStrike" dirty="0">
                          <a:effectLst/>
                        </a:rPr>
                        <a:t> €          </a:t>
                      </a:r>
                      <a:r>
                        <a:rPr lang="en-GB" sz="1400" b="1" u="none" strike="noStrike" dirty="0" smtClean="0">
                          <a:effectLst/>
                        </a:rPr>
                        <a:t>534,550 </a:t>
                      </a:r>
                      <a:endParaRPr lang="en-GB" sz="1400" b="1" i="0" u="none" strike="noStrike" dirty="0">
                        <a:effectLst/>
                        <a:latin typeface="Arial"/>
                      </a:endParaRPr>
                    </a:p>
                  </a:txBody>
                  <a:tcPr marL="0" marR="0" marT="0" marB="0" anchor="b">
                    <a:noFill/>
                  </a:tcPr>
                </a:tc>
              </a:tr>
              <a:tr h="319536">
                <a:tc>
                  <a:txBody>
                    <a:bodyPr/>
                    <a:lstStyle/>
                    <a:p>
                      <a:pPr algn="l" fontAlgn="b"/>
                      <a:r>
                        <a:rPr lang="en-GB" sz="1400" b="1" u="none" strike="noStrike" dirty="0">
                          <a:effectLst/>
                          <a:latin typeface="Accord SF" pitchFamily="34" charset="0"/>
                        </a:rPr>
                        <a:t>Salary (Consultancy)</a:t>
                      </a:r>
                      <a:endParaRPr lang="en-GB" sz="1400" b="1" i="0" u="none" strike="noStrike" dirty="0">
                        <a:effectLst/>
                        <a:latin typeface="Accord SF" pitchFamily="34" charset="0"/>
                      </a:endParaRPr>
                    </a:p>
                  </a:txBody>
                  <a:tcPr marL="0" marR="0" marT="0" marB="0" anchor="b">
                    <a:noFill/>
                  </a:tcPr>
                </a:tc>
                <a:tc>
                  <a:txBody>
                    <a:bodyPr/>
                    <a:lstStyle/>
                    <a:p>
                      <a:pPr algn="l" fontAlgn="b"/>
                      <a:r>
                        <a:rPr lang="en-GB" sz="1400" b="1" u="none" strike="noStrike" dirty="0">
                          <a:effectLst/>
                        </a:rPr>
                        <a:t> €         </a:t>
                      </a:r>
                      <a:r>
                        <a:rPr lang="en-GB" sz="1400" b="1" u="none" strike="noStrike" dirty="0" smtClean="0">
                          <a:effectLst/>
                        </a:rPr>
                        <a:t>196,000 </a:t>
                      </a:r>
                      <a:endParaRPr lang="en-GB" sz="1400" b="1" i="0" u="none" strike="noStrike" dirty="0">
                        <a:effectLst/>
                        <a:latin typeface="Arial"/>
                      </a:endParaRPr>
                    </a:p>
                  </a:txBody>
                  <a:tcPr marL="0" marR="0" marT="0" marB="0" anchor="b">
                    <a:noFill/>
                  </a:tcPr>
                </a:tc>
                <a:tc>
                  <a:txBody>
                    <a:bodyPr/>
                    <a:lstStyle/>
                    <a:p>
                      <a:pPr algn="l" fontAlgn="b"/>
                      <a:r>
                        <a:rPr lang="en-GB" sz="1400" b="1" u="none" strike="noStrike" dirty="0">
                          <a:effectLst/>
                        </a:rPr>
                        <a:t> €          </a:t>
                      </a:r>
                      <a:r>
                        <a:rPr lang="en-GB" sz="1400" b="1" u="none" strike="noStrike" dirty="0" smtClean="0">
                          <a:effectLst/>
                        </a:rPr>
                        <a:t>250,000</a:t>
                      </a:r>
                      <a:endParaRPr lang="en-GB" sz="1400" b="1" i="0" u="none" strike="noStrike" dirty="0">
                        <a:effectLst/>
                        <a:latin typeface="Arial"/>
                      </a:endParaRPr>
                    </a:p>
                  </a:txBody>
                  <a:tcPr marL="0" marR="0" marT="0" marB="0" anchor="b">
                    <a:noFill/>
                  </a:tcPr>
                </a:tc>
              </a:tr>
              <a:tr h="319536">
                <a:tc>
                  <a:txBody>
                    <a:bodyPr/>
                    <a:lstStyle/>
                    <a:p>
                      <a:pPr algn="l" fontAlgn="b"/>
                      <a:r>
                        <a:rPr lang="en-GB" sz="1400" b="1" u="none" strike="noStrike" dirty="0">
                          <a:effectLst/>
                          <a:latin typeface="Accord SF" pitchFamily="34" charset="0"/>
                        </a:rPr>
                        <a:t>Payroll (Social Security)</a:t>
                      </a:r>
                      <a:endParaRPr lang="en-GB" sz="1400" b="1" i="0" u="none" strike="noStrike" dirty="0">
                        <a:effectLst/>
                        <a:latin typeface="Accord SF" pitchFamily="34" charset="0"/>
                      </a:endParaRPr>
                    </a:p>
                  </a:txBody>
                  <a:tcPr marL="0" marR="0" marT="0" marB="0" anchor="b">
                    <a:noFill/>
                  </a:tcPr>
                </a:tc>
                <a:tc>
                  <a:txBody>
                    <a:bodyPr/>
                    <a:lstStyle/>
                    <a:p>
                      <a:pPr algn="l" fontAlgn="b"/>
                      <a:r>
                        <a:rPr lang="en-GB" sz="1400" b="1" u="none" strike="noStrike" dirty="0">
                          <a:effectLst/>
                        </a:rPr>
                        <a:t> €          19,600 </a:t>
                      </a:r>
                      <a:endParaRPr lang="en-GB" sz="1400" b="1" i="0" u="none" strike="noStrike" dirty="0">
                        <a:effectLst/>
                        <a:latin typeface="Arial"/>
                      </a:endParaRPr>
                    </a:p>
                  </a:txBody>
                  <a:tcPr marL="0" marR="0" marT="0" marB="0" anchor="b">
                    <a:noFill/>
                  </a:tcPr>
                </a:tc>
                <a:tc>
                  <a:txBody>
                    <a:bodyPr/>
                    <a:lstStyle/>
                    <a:p>
                      <a:pPr algn="l" fontAlgn="b"/>
                      <a:r>
                        <a:rPr lang="en-GB" sz="1400" b="1" u="none" strike="noStrike">
                          <a:effectLst/>
                        </a:rPr>
                        <a:t> €           33,455 </a:t>
                      </a:r>
                      <a:endParaRPr lang="en-GB" sz="1400" b="1" i="0" u="none" strike="noStrike">
                        <a:effectLst/>
                        <a:latin typeface="Arial"/>
                      </a:endParaRPr>
                    </a:p>
                  </a:txBody>
                  <a:tcPr marL="0" marR="0" marT="0" marB="0" anchor="b">
                    <a:noFill/>
                  </a:tcPr>
                </a:tc>
              </a:tr>
              <a:tr h="319536">
                <a:tc>
                  <a:txBody>
                    <a:bodyPr/>
                    <a:lstStyle/>
                    <a:p>
                      <a:pPr algn="l" fontAlgn="b"/>
                      <a:r>
                        <a:rPr lang="en-GB" sz="1400" b="1" u="none" strike="noStrike" dirty="0">
                          <a:effectLst/>
                          <a:latin typeface="Accord SF" pitchFamily="34" charset="0"/>
                        </a:rPr>
                        <a:t>Outside Services Security</a:t>
                      </a:r>
                      <a:endParaRPr lang="en-GB" sz="1400" b="1" i="0" u="none" strike="noStrike" dirty="0">
                        <a:effectLst/>
                        <a:latin typeface="Accord SF" pitchFamily="34" charset="0"/>
                      </a:endParaRPr>
                    </a:p>
                  </a:txBody>
                  <a:tcPr marL="0" marR="0" marT="0" marB="0" anchor="b">
                    <a:noFill/>
                  </a:tcPr>
                </a:tc>
                <a:tc>
                  <a:txBody>
                    <a:bodyPr/>
                    <a:lstStyle/>
                    <a:p>
                      <a:pPr algn="l" fontAlgn="b"/>
                      <a:r>
                        <a:rPr lang="en-GB" sz="1400" b="1" u="none" strike="noStrike" dirty="0">
                          <a:effectLst/>
                        </a:rPr>
                        <a:t> €          40,000 </a:t>
                      </a:r>
                      <a:endParaRPr lang="en-GB" sz="1400" b="1" i="0" u="none" strike="noStrike" dirty="0">
                        <a:effectLst/>
                        <a:latin typeface="Arial"/>
                      </a:endParaRPr>
                    </a:p>
                  </a:txBody>
                  <a:tcPr marL="0" marR="0" marT="0" marB="0" anchor="b">
                    <a:noFill/>
                  </a:tcPr>
                </a:tc>
                <a:tc>
                  <a:txBody>
                    <a:bodyPr/>
                    <a:lstStyle/>
                    <a:p>
                      <a:pPr algn="l" fontAlgn="b"/>
                      <a:r>
                        <a:rPr lang="en-GB" sz="1400" b="1" u="none" strike="noStrike">
                          <a:effectLst/>
                        </a:rPr>
                        <a:t> €           40,000 </a:t>
                      </a:r>
                      <a:endParaRPr lang="en-GB" sz="1400" b="1" i="0" u="none" strike="noStrike">
                        <a:effectLst/>
                        <a:latin typeface="Arial"/>
                      </a:endParaRPr>
                    </a:p>
                  </a:txBody>
                  <a:tcPr marL="0" marR="0" marT="0" marB="0" anchor="b">
                    <a:noFill/>
                  </a:tcPr>
                </a:tc>
              </a:tr>
              <a:tr h="319536">
                <a:tc>
                  <a:txBody>
                    <a:bodyPr/>
                    <a:lstStyle/>
                    <a:p>
                      <a:pPr algn="l" fontAlgn="b"/>
                      <a:r>
                        <a:rPr lang="en-GB" sz="1400" b="1" u="none" strike="noStrike" dirty="0">
                          <a:effectLst/>
                          <a:latin typeface="Accord SF" pitchFamily="34" charset="0"/>
                        </a:rPr>
                        <a:t>Supplies (Off and Operation)</a:t>
                      </a:r>
                      <a:endParaRPr lang="en-GB" sz="1400" b="1" i="0" u="none" strike="noStrike" dirty="0">
                        <a:effectLst/>
                        <a:latin typeface="Accord SF" pitchFamily="34" charset="0"/>
                      </a:endParaRPr>
                    </a:p>
                  </a:txBody>
                  <a:tcPr marL="0" marR="0" marT="0" marB="0" anchor="b">
                    <a:noFill/>
                  </a:tcPr>
                </a:tc>
                <a:tc>
                  <a:txBody>
                    <a:bodyPr/>
                    <a:lstStyle/>
                    <a:p>
                      <a:pPr algn="l" fontAlgn="b"/>
                      <a:r>
                        <a:rPr lang="en-GB" sz="1400" b="1" u="none" strike="noStrike" dirty="0">
                          <a:effectLst/>
                        </a:rPr>
                        <a:t> €          30,000 </a:t>
                      </a:r>
                      <a:endParaRPr lang="en-GB" sz="1400" b="1" i="0" u="none" strike="noStrike" dirty="0">
                        <a:effectLst/>
                        <a:latin typeface="Arial"/>
                      </a:endParaRPr>
                    </a:p>
                  </a:txBody>
                  <a:tcPr marL="0" marR="0" marT="0" marB="0" anchor="b">
                    <a:noFill/>
                  </a:tcPr>
                </a:tc>
                <a:tc>
                  <a:txBody>
                    <a:bodyPr/>
                    <a:lstStyle/>
                    <a:p>
                      <a:pPr algn="l" fontAlgn="b"/>
                      <a:r>
                        <a:rPr lang="en-GB" sz="1400" b="1" u="none" strike="noStrike">
                          <a:effectLst/>
                        </a:rPr>
                        <a:t> €           30,000 </a:t>
                      </a:r>
                      <a:endParaRPr lang="en-GB" sz="1400" b="1" i="0" u="none" strike="noStrike">
                        <a:effectLst/>
                        <a:latin typeface="Arial"/>
                      </a:endParaRPr>
                    </a:p>
                  </a:txBody>
                  <a:tcPr marL="0" marR="0" marT="0" marB="0" anchor="b">
                    <a:noFill/>
                  </a:tcPr>
                </a:tc>
              </a:tr>
              <a:tr h="319536">
                <a:tc>
                  <a:txBody>
                    <a:bodyPr/>
                    <a:lstStyle/>
                    <a:p>
                      <a:pPr algn="l" fontAlgn="b"/>
                      <a:r>
                        <a:rPr lang="en-GB" sz="1400" b="1" u="none" strike="noStrike" dirty="0">
                          <a:effectLst/>
                          <a:latin typeface="Accord SF" pitchFamily="34" charset="0"/>
                        </a:rPr>
                        <a:t>Repairs/ Maintenance</a:t>
                      </a:r>
                      <a:endParaRPr lang="en-GB" sz="1400" b="1" i="0" u="none" strike="noStrike" dirty="0">
                        <a:effectLst/>
                        <a:latin typeface="Accord SF" pitchFamily="34" charset="0"/>
                      </a:endParaRPr>
                    </a:p>
                  </a:txBody>
                  <a:tcPr marL="0" marR="0" marT="0" marB="0" anchor="b">
                    <a:noFill/>
                  </a:tcPr>
                </a:tc>
                <a:tc>
                  <a:txBody>
                    <a:bodyPr/>
                    <a:lstStyle/>
                    <a:p>
                      <a:pPr algn="l" fontAlgn="b"/>
                      <a:r>
                        <a:rPr lang="en-GB" sz="1400" b="1" u="none" strike="noStrike" dirty="0">
                          <a:effectLst/>
                        </a:rPr>
                        <a:t> €         350,000 </a:t>
                      </a:r>
                      <a:endParaRPr lang="en-GB" sz="1400" b="1" i="0" u="none" strike="noStrike" dirty="0">
                        <a:effectLst/>
                        <a:latin typeface="Arial"/>
                      </a:endParaRPr>
                    </a:p>
                  </a:txBody>
                  <a:tcPr marL="0" marR="0" marT="0" marB="0" anchor="b">
                    <a:noFill/>
                  </a:tcPr>
                </a:tc>
                <a:tc>
                  <a:txBody>
                    <a:bodyPr/>
                    <a:lstStyle/>
                    <a:p>
                      <a:pPr algn="l" fontAlgn="b"/>
                      <a:r>
                        <a:rPr lang="en-GB" sz="1400" b="1" u="none" strike="noStrike" dirty="0">
                          <a:effectLst/>
                        </a:rPr>
                        <a:t> €       3,105,034 </a:t>
                      </a:r>
                      <a:endParaRPr lang="en-GB" sz="1400" b="1" i="0" u="none" strike="noStrike" dirty="0">
                        <a:effectLst/>
                        <a:latin typeface="Arial"/>
                      </a:endParaRPr>
                    </a:p>
                  </a:txBody>
                  <a:tcPr marL="0" marR="0" marT="0" marB="0" anchor="b">
                    <a:noFill/>
                  </a:tcPr>
                </a:tc>
              </a:tr>
              <a:tr h="319536">
                <a:tc>
                  <a:txBody>
                    <a:bodyPr/>
                    <a:lstStyle/>
                    <a:p>
                      <a:pPr algn="l" fontAlgn="b"/>
                      <a:r>
                        <a:rPr lang="en-GB" sz="1400" b="1" u="none" strike="noStrike" dirty="0">
                          <a:effectLst/>
                          <a:latin typeface="Accord SF" pitchFamily="34" charset="0"/>
                        </a:rPr>
                        <a:t>Car, Delivery and Travel</a:t>
                      </a:r>
                      <a:endParaRPr lang="en-GB" sz="1400" b="1" i="0" u="none" strike="noStrike" dirty="0">
                        <a:effectLst/>
                        <a:latin typeface="Accord SF" pitchFamily="34" charset="0"/>
                      </a:endParaRPr>
                    </a:p>
                  </a:txBody>
                  <a:tcPr marL="0" marR="0" marT="0" marB="0" anchor="b">
                    <a:noFill/>
                  </a:tcPr>
                </a:tc>
                <a:tc>
                  <a:txBody>
                    <a:bodyPr/>
                    <a:lstStyle/>
                    <a:p>
                      <a:pPr algn="l" fontAlgn="b"/>
                      <a:r>
                        <a:rPr lang="en-GB" sz="1400" b="1" u="none" strike="noStrike" dirty="0">
                          <a:effectLst/>
                        </a:rPr>
                        <a:t> €            4,000 </a:t>
                      </a:r>
                      <a:endParaRPr lang="en-GB" sz="1400" b="1" i="0" u="none" strike="noStrike" dirty="0">
                        <a:effectLst/>
                        <a:latin typeface="Arial"/>
                      </a:endParaRPr>
                    </a:p>
                  </a:txBody>
                  <a:tcPr marL="0" marR="0" marT="0" marB="0" anchor="b">
                    <a:noFill/>
                  </a:tcPr>
                </a:tc>
                <a:tc>
                  <a:txBody>
                    <a:bodyPr/>
                    <a:lstStyle/>
                    <a:p>
                      <a:pPr algn="l" fontAlgn="b"/>
                      <a:r>
                        <a:rPr lang="en-GB" sz="1400" b="1" u="none" strike="noStrike" dirty="0">
                          <a:effectLst/>
                        </a:rPr>
                        <a:t> €             4,000 </a:t>
                      </a:r>
                      <a:endParaRPr lang="en-GB" sz="1400" b="1" i="0" u="none" strike="noStrike" dirty="0">
                        <a:effectLst/>
                        <a:latin typeface="Arial"/>
                      </a:endParaRPr>
                    </a:p>
                  </a:txBody>
                  <a:tcPr marL="0" marR="0" marT="0" marB="0" anchor="b">
                    <a:noFill/>
                  </a:tcPr>
                </a:tc>
              </a:tr>
              <a:tr h="319536">
                <a:tc>
                  <a:txBody>
                    <a:bodyPr/>
                    <a:lstStyle/>
                    <a:p>
                      <a:pPr algn="l" fontAlgn="b"/>
                      <a:r>
                        <a:rPr lang="en-GB" sz="1400" b="1" u="none" strike="noStrike" dirty="0">
                          <a:effectLst/>
                          <a:latin typeface="Accord SF" pitchFamily="34" charset="0"/>
                        </a:rPr>
                        <a:t>Accounting and Legal</a:t>
                      </a:r>
                      <a:endParaRPr lang="en-GB" sz="1400" b="1" i="0" u="none" strike="noStrike" dirty="0">
                        <a:effectLst/>
                        <a:latin typeface="Accord SF" pitchFamily="34" charset="0"/>
                      </a:endParaRPr>
                    </a:p>
                  </a:txBody>
                  <a:tcPr marL="0" marR="0" marT="0" marB="0" anchor="b">
                    <a:noFill/>
                  </a:tcPr>
                </a:tc>
                <a:tc>
                  <a:txBody>
                    <a:bodyPr/>
                    <a:lstStyle/>
                    <a:p>
                      <a:pPr algn="l" fontAlgn="b"/>
                      <a:r>
                        <a:rPr lang="en-GB" sz="1400" b="1" u="none" strike="noStrike" dirty="0">
                          <a:effectLst/>
                        </a:rPr>
                        <a:t> €          20,000 </a:t>
                      </a:r>
                      <a:endParaRPr lang="en-GB" sz="1400" b="1" i="0" u="none" strike="noStrike" dirty="0">
                        <a:effectLst/>
                        <a:latin typeface="Arial"/>
                      </a:endParaRPr>
                    </a:p>
                  </a:txBody>
                  <a:tcPr marL="0" marR="0" marT="0" marB="0" anchor="b">
                    <a:noFill/>
                  </a:tcPr>
                </a:tc>
                <a:tc>
                  <a:txBody>
                    <a:bodyPr/>
                    <a:lstStyle/>
                    <a:p>
                      <a:pPr algn="l" fontAlgn="b"/>
                      <a:r>
                        <a:rPr lang="en-GB" sz="1400" b="1" u="none" strike="noStrike" dirty="0">
                          <a:effectLst/>
                        </a:rPr>
                        <a:t> €           20,000 </a:t>
                      </a:r>
                      <a:endParaRPr lang="en-GB" sz="1400" b="1" i="0" u="none" strike="noStrike" dirty="0">
                        <a:effectLst/>
                        <a:latin typeface="Arial"/>
                      </a:endParaRPr>
                    </a:p>
                  </a:txBody>
                  <a:tcPr marL="0" marR="0" marT="0" marB="0" anchor="b">
                    <a:noFill/>
                  </a:tcPr>
                </a:tc>
              </a:tr>
              <a:tr h="319536">
                <a:tc>
                  <a:txBody>
                    <a:bodyPr/>
                    <a:lstStyle/>
                    <a:p>
                      <a:pPr algn="l" fontAlgn="b"/>
                      <a:r>
                        <a:rPr lang="en-GB" sz="1400" b="1" u="none" strike="noStrike" dirty="0">
                          <a:effectLst/>
                          <a:latin typeface="Accord SF" pitchFamily="34" charset="0"/>
                        </a:rPr>
                        <a:t>Telephone</a:t>
                      </a:r>
                      <a:endParaRPr lang="en-GB" sz="1400" b="1" i="0" u="none" strike="noStrike" dirty="0">
                        <a:effectLst/>
                        <a:latin typeface="Accord SF" pitchFamily="34" charset="0"/>
                      </a:endParaRPr>
                    </a:p>
                  </a:txBody>
                  <a:tcPr marL="0" marR="0" marT="0" marB="0" anchor="b">
                    <a:noFill/>
                  </a:tcPr>
                </a:tc>
                <a:tc>
                  <a:txBody>
                    <a:bodyPr/>
                    <a:lstStyle/>
                    <a:p>
                      <a:pPr algn="l" fontAlgn="b"/>
                      <a:r>
                        <a:rPr lang="en-GB" sz="1400" b="1" u="none" strike="noStrike" dirty="0">
                          <a:effectLst/>
                        </a:rPr>
                        <a:t> €            3,600 </a:t>
                      </a:r>
                      <a:endParaRPr lang="en-GB" sz="1400" b="1" i="0" u="none" strike="noStrike" dirty="0">
                        <a:effectLst/>
                        <a:latin typeface="Arial"/>
                      </a:endParaRPr>
                    </a:p>
                  </a:txBody>
                  <a:tcPr marL="0" marR="0" marT="0" marB="0" anchor="b">
                    <a:noFill/>
                  </a:tcPr>
                </a:tc>
                <a:tc>
                  <a:txBody>
                    <a:bodyPr/>
                    <a:lstStyle/>
                    <a:p>
                      <a:pPr algn="l" fontAlgn="b"/>
                      <a:r>
                        <a:rPr lang="en-GB" sz="1400" b="1" u="none" strike="noStrike" dirty="0">
                          <a:effectLst/>
                        </a:rPr>
                        <a:t> €             3,600 </a:t>
                      </a:r>
                      <a:endParaRPr lang="en-GB" sz="1400" b="1" i="0" u="none" strike="noStrike" dirty="0">
                        <a:effectLst/>
                        <a:latin typeface="Arial"/>
                      </a:endParaRPr>
                    </a:p>
                  </a:txBody>
                  <a:tcPr marL="0" marR="0" marT="0" marB="0" anchor="b">
                    <a:noFill/>
                  </a:tcPr>
                </a:tc>
              </a:tr>
              <a:tr h="319536">
                <a:tc>
                  <a:txBody>
                    <a:bodyPr/>
                    <a:lstStyle/>
                    <a:p>
                      <a:pPr algn="l" fontAlgn="b"/>
                      <a:r>
                        <a:rPr lang="en-GB" sz="1400" b="1" u="none" strike="noStrike" dirty="0">
                          <a:effectLst/>
                          <a:latin typeface="Accord SF" pitchFamily="34" charset="0"/>
                        </a:rPr>
                        <a:t>Utilities</a:t>
                      </a:r>
                      <a:endParaRPr lang="en-GB" sz="1400" b="1" i="0" u="none" strike="noStrike" dirty="0">
                        <a:effectLst/>
                        <a:latin typeface="Accord SF" pitchFamily="34" charset="0"/>
                      </a:endParaRPr>
                    </a:p>
                  </a:txBody>
                  <a:tcPr marL="0" marR="0" marT="0" marB="0" anchor="b">
                    <a:noFill/>
                  </a:tcPr>
                </a:tc>
                <a:tc>
                  <a:txBody>
                    <a:bodyPr/>
                    <a:lstStyle/>
                    <a:p>
                      <a:pPr algn="l" fontAlgn="b"/>
                      <a:r>
                        <a:rPr lang="en-GB" sz="1400" b="1" u="none" strike="noStrike" dirty="0">
                          <a:effectLst/>
                        </a:rPr>
                        <a:t> €          18,000 </a:t>
                      </a:r>
                      <a:endParaRPr lang="en-GB" sz="1400" b="1" i="0" u="none" strike="noStrike" dirty="0">
                        <a:effectLst/>
                        <a:latin typeface="Arial"/>
                      </a:endParaRPr>
                    </a:p>
                  </a:txBody>
                  <a:tcPr marL="0" marR="0" marT="0" marB="0" anchor="b">
                    <a:noFill/>
                  </a:tcPr>
                </a:tc>
                <a:tc>
                  <a:txBody>
                    <a:bodyPr/>
                    <a:lstStyle/>
                    <a:p>
                      <a:pPr algn="l" fontAlgn="b"/>
                      <a:r>
                        <a:rPr lang="en-GB" sz="1400" b="1" u="none" strike="noStrike" dirty="0">
                          <a:effectLst/>
                        </a:rPr>
                        <a:t> €           18,000 </a:t>
                      </a:r>
                      <a:endParaRPr lang="en-GB" sz="1400" b="1" i="0" u="none" strike="noStrike" dirty="0">
                        <a:effectLst/>
                        <a:latin typeface="Arial"/>
                      </a:endParaRPr>
                    </a:p>
                  </a:txBody>
                  <a:tcPr marL="0" marR="0" marT="0" marB="0" anchor="b">
                    <a:noFill/>
                  </a:tcPr>
                </a:tc>
              </a:tr>
              <a:tr h="319536">
                <a:tc>
                  <a:txBody>
                    <a:bodyPr/>
                    <a:lstStyle/>
                    <a:p>
                      <a:pPr algn="l" fontAlgn="b"/>
                      <a:r>
                        <a:rPr lang="en-GB" sz="1400" b="1" u="none" strike="noStrike" dirty="0">
                          <a:effectLst/>
                          <a:latin typeface="Accord SF" pitchFamily="34" charset="0"/>
                        </a:rPr>
                        <a:t>Insurance</a:t>
                      </a:r>
                      <a:endParaRPr lang="en-GB" sz="1400" b="1" i="0" u="none" strike="noStrike" dirty="0">
                        <a:effectLst/>
                        <a:latin typeface="Accord SF" pitchFamily="34" charset="0"/>
                      </a:endParaRPr>
                    </a:p>
                  </a:txBody>
                  <a:tcPr marL="0" marR="0" marT="0" marB="0" anchor="b">
                    <a:noFill/>
                  </a:tcPr>
                </a:tc>
                <a:tc>
                  <a:txBody>
                    <a:bodyPr/>
                    <a:lstStyle/>
                    <a:p>
                      <a:pPr algn="l" fontAlgn="b"/>
                      <a:r>
                        <a:rPr lang="en-GB" sz="1400" b="1" u="none" strike="noStrike" dirty="0">
                          <a:effectLst/>
                        </a:rPr>
                        <a:t> €     </a:t>
                      </a:r>
                      <a:r>
                        <a:rPr lang="en-GB" sz="1400" b="1" u="none" strike="noStrike" dirty="0" smtClean="0">
                          <a:effectLst/>
                        </a:rPr>
                        <a:t> 1,543,450 </a:t>
                      </a:r>
                      <a:endParaRPr lang="en-GB" sz="1400" b="1" i="0" u="none" strike="noStrike" dirty="0">
                        <a:effectLst/>
                        <a:latin typeface="Arial"/>
                      </a:endParaRPr>
                    </a:p>
                  </a:txBody>
                  <a:tcPr marL="0" marR="0" marT="0" marB="0" anchor="b">
                    <a:noFill/>
                  </a:tcPr>
                </a:tc>
                <a:tc>
                  <a:txBody>
                    <a:bodyPr/>
                    <a:lstStyle/>
                    <a:p>
                      <a:pPr algn="l" fontAlgn="b"/>
                      <a:r>
                        <a:rPr lang="en-GB" sz="1400" b="1" u="none" strike="noStrike" dirty="0">
                          <a:effectLst/>
                        </a:rPr>
                        <a:t> €       2,019,155 </a:t>
                      </a:r>
                      <a:endParaRPr lang="en-GB" sz="1400" b="1" i="0" u="none" strike="noStrike" dirty="0">
                        <a:effectLst/>
                        <a:latin typeface="Arial"/>
                      </a:endParaRPr>
                    </a:p>
                  </a:txBody>
                  <a:tcPr marL="0" marR="0" marT="0" marB="0" anchor="b">
                    <a:noFill/>
                  </a:tcPr>
                </a:tc>
              </a:tr>
              <a:tr h="319536">
                <a:tc>
                  <a:txBody>
                    <a:bodyPr/>
                    <a:lstStyle/>
                    <a:p>
                      <a:pPr algn="l" fontAlgn="b"/>
                      <a:r>
                        <a:rPr lang="en-GB" sz="1400" b="1" u="none" strike="noStrike" dirty="0">
                          <a:effectLst/>
                          <a:latin typeface="Accord SF" pitchFamily="34" charset="0"/>
                        </a:rPr>
                        <a:t>Land Rental</a:t>
                      </a:r>
                      <a:endParaRPr lang="en-GB" sz="1400" b="1" i="0" u="none" strike="noStrike" dirty="0">
                        <a:effectLst/>
                        <a:latin typeface="Accord SF" pitchFamily="34" charset="0"/>
                      </a:endParaRPr>
                    </a:p>
                  </a:txBody>
                  <a:tcPr marL="0" marR="0" marT="0" marB="0" anchor="b">
                    <a:noFill/>
                  </a:tcPr>
                </a:tc>
                <a:tc>
                  <a:txBody>
                    <a:bodyPr/>
                    <a:lstStyle/>
                    <a:p>
                      <a:pPr algn="l" fontAlgn="b"/>
                      <a:r>
                        <a:rPr lang="en-GB" sz="1400" b="1" u="none" strike="noStrike" dirty="0">
                          <a:effectLst/>
                        </a:rPr>
                        <a:t> €            7,600 </a:t>
                      </a:r>
                      <a:endParaRPr lang="en-GB" sz="1400" b="1" i="0" u="none" strike="noStrike" dirty="0">
                        <a:effectLst/>
                        <a:latin typeface="Arial"/>
                      </a:endParaRPr>
                    </a:p>
                  </a:txBody>
                  <a:tcPr marL="0" marR="0" marT="0" marB="0" anchor="b">
                    <a:noFill/>
                  </a:tcPr>
                </a:tc>
                <a:tc>
                  <a:txBody>
                    <a:bodyPr/>
                    <a:lstStyle/>
                    <a:p>
                      <a:pPr algn="l" fontAlgn="b"/>
                      <a:r>
                        <a:rPr lang="en-GB" sz="1400" b="1" u="none" strike="noStrike" dirty="0">
                          <a:effectLst/>
                        </a:rPr>
                        <a:t> €             7,600 </a:t>
                      </a:r>
                      <a:endParaRPr lang="en-GB" sz="1400" b="1" i="0" u="none" strike="noStrike" dirty="0">
                        <a:effectLst/>
                        <a:latin typeface="Arial"/>
                      </a:endParaRPr>
                    </a:p>
                  </a:txBody>
                  <a:tcPr marL="0" marR="0" marT="0" marB="0" anchor="b">
                    <a:noFill/>
                  </a:tcPr>
                </a:tc>
              </a:tr>
              <a:tr h="319536">
                <a:tc>
                  <a:txBody>
                    <a:bodyPr/>
                    <a:lstStyle/>
                    <a:p>
                      <a:pPr algn="l" fontAlgn="b"/>
                      <a:r>
                        <a:rPr lang="en-GB" sz="1400" b="1" u="none" strike="noStrike" dirty="0">
                          <a:effectLst/>
                          <a:latin typeface="Accord SF" pitchFamily="34" charset="0"/>
                        </a:rPr>
                        <a:t>Total Expenses</a:t>
                      </a:r>
                      <a:endParaRPr lang="en-GB" sz="1400" b="1" i="0" u="none" strike="noStrike" dirty="0">
                        <a:effectLst/>
                        <a:latin typeface="Accord SF" pitchFamily="34" charset="0"/>
                      </a:endParaRPr>
                    </a:p>
                  </a:txBody>
                  <a:tcPr marL="0" marR="0" marT="0" marB="0" anchor="b">
                    <a:noFill/>
                  </a:tcPr>
                </a:tc>
                <a:tc>
                  <a:txBody>
                    <a:bodyPr/>
                    <a:lstStyle/>
                    <a:p>
                      <a:pPr algn="l" fontAlgn="b"/>
                      <a:r>
                        <a:rPr lang="en-GB" sz="1400" b="1" u="none" strike="noStrike" dirty="0">
                          <a:effectLst/>
                        </a:rPr>
                        <a:t> €      </a:t>
                      </a:r>
                      <a:r>
                        <a:rPr lang="en-GB" sz="1400" b="1" u="none" strike="noStrike" dirty="0" smtClean="0">
                          <a:effectLst/>
                        </a:rPr>
                        <a:t>2,628,250 </a:t>
                      </a:r>
                      <a:endParaRPr lang="en-GB" sz="1400" b="1" i="0" u="none" strike="noStrike" dirty="0">
                        <a:effectLst/>
                        <a:latin typeface="Arial"/>
                      </a:endParaRPr>
                    </a:p>
                  </a:txBody>
                  <a:tcPr marL="0" marR="0" marT="0" marB="0" anchor="b">
                    <a:noFill/>
                  </a:tcPr>
                </a:tc>
                <a:tc>
                  <a:txBody>
                    <a:bodyPr/>
                    <a:lstStyle/>
                    <a:p>
                      <a:pPr algn="l" fontAlgn="b"/>
                      <a:r>
                        <a:rPr lang="en-GB" sz="1400" b="1" u="none" strike="noStrike" dirty="0" smtClean="0">
                          <a:effectLst/>
                        </a:rPr>
                        <a:t> €       6,065,393 </a:t>
                      </a:r>
                      <a:endParaRPr lang="en-GB" sz="1400" b="1" i="0" u="none" strike="noStrike" dirty="0">
                        <a:effectLst/>
                        <a:latin typeface="Arial"/>
                      </a:endParaRPr>
                    </a:p>
                  </a:txBody>
                  <a:tcPr marL="0" marR="0" marT="0" marB="0" anchor="b">
                    <a:noFill/>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437112"/>
            <a:ext cx="2447925" cy="1866900"/>
          </a:xfrm>
          <a:prstGeom prst="rect">
            <a:avLst/>
          </a:prstGeom>
        </p:spPr>
      </p:pic>
    </p:spTree>
    <p:extLst>
      <p:ext uri="{BB962C8B-B14F-4D97-AF65-F5344CB8AC3E}">
        <p14:creationId xmlns:p14="http://schemas.microsoft.com/office/powerpoint/2010/main" val="332898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88640"/>
            <a:ext cx="8229600" cy="1143000"/>
          </a:xfrm>
        </p:spPr>
        <p:txBody>
          <a:bodyPr/>
          <a:lstStyle/>
          <a:p>
            <a:r>
              <a:rPr lang="en-GB" dirty="0">
                <a:solidFill>
                  <a:schemeClr val="bg1"/>
                </a:solidFill>
              </a:rPr>
              <a:t>Operational Income Impact</a:t>
            </a:r>
            <a:endParaRPr lang="fr-CA" dirty="0">
              <a:solidFill>
                <a:schemeClr val="bg1"/>
              </a:solidFill>
            </a:endParaRPr>
          </a:p>
        </p:txBody>
      </p:sp>
      <p:sp>
        <p:nvSpPr>
          <p:cNvPr id="4" name="Content Placeholder 2"/>
          <p:cNvSpPr txBox="1">
            <a:spLocks/>
          </p:cNvSpPr>
          <p:nvPr/>
        </p:nvSpPr>
        <p:spPr>
          <a:xfrm>
            <a:off x="323528" y="2348880"/>
            <a:ext cx="7488832" cy="3411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GB" sz="2400" b="1" dirty="0" smtClean="0">
              <a:solidFill>
                <a:sysClr val="windowText" lastClr="000000"/>
              </a:solidFill>
              <a:latin typeface="Accord SF" pitchFamily="2" charset="0"/>
            </a:endParaRPr>
          </a:p>
          <a:p>
            <a:pPr marL="0" indent="0" fontAlgn="auto">
              <a:spcAft>
                <a:spcPts val="0"/>
              </a:spcAft>
              <a:buFont typeface="Arial" pitchFamily="34" charset="0"/>
              <a:buNone/>
            </a:pPr>
            <a:endParaRPr lang="en-GB" dirty="0">
              <a:solidFill>
                <a:sysClr val="windowText" lastClr="000000"/>
              </a:solidFill>
              <a:latin typeface="Franklin Gothic Book"/>
            </a:endParaRPr>
          </a:p>
        </p:txBody>
      </p:sp>
      <p:sp>
        <p:nvSpPr>
          <p:cNvPr id="2" name="Rectangle 1"/>
          <p:cNvSpPr/>
          <p:nvPr/>
        </p:nvSpPr>
        <p:spPr>
          <a:xfrm>
            <a:off x="1331640" y="1844824"/>
            <a:ext cx="7416824" cy="4524315"/>
          </a:xfrm>
          <a:prstGeom prst="rect">
            <a:avLst/>
          </a:prstGeom>
        </p:spPr>
        <p:txBody>
          <a:bodyPr wrap="square">
            <a:spAutoFit/>
          </a:bodyPr>
          <a:lstStyle/>
          <a:p>
            <a:pPr marL="457200" indent="-457200" fontAlgn="auto">
              <a:spcAft>
                <a:spcPts val="0"/>
              </a:spcAft>
              <a:buFont typeface="Arial" pitchFamily="34" charset="0"/>
              <a:buChar char="•"/>
            </a:pPr>
            <a:r>
              <a:rPr lang="en-GB" sz="2400" dirty="0" smtClean="0">
                <a:solidFill>
                  <a:prstClr val="black">
                    <a:lumMod val="75000"/>
                    <a:lumOff val="25000"/>
                  </a:prstClr>
                </a:solidFill>
              </a:rPr>
              <a:t>Global Retail Fuel Index's </a:t>
            </a:r>
            <a:r>
              <a:rPr lang="en-GB" sz="2400" dirty="0">
                <a:solidFill>
                  <a:prstClr val="black">
                    <a:lumMod val="75000"/>
                    <a:lumOff val="25000"/>
                  </a:prstClr>
                </a:solidFill>
              </a:rPr>
              <a:t>2007-2011</a:t>
            </a:r>
          </a:p>
          <a:p>
            <a:pPr marL="457200" indent="-457200" fontAlgn="auto">
              <a:spcAft>
                <a:spcPts val="0"/>
              </a:spcAft>
              <a:buFont typeface="Arial" pitchFamily="34" charset="0"/>
              <a:buChar char="•"/>
            </a:pPr>
            <a:r>
              <a:rPr lang="en-GB" sz="2400" dirty="0" smtClean="0">
                <a:solidFill>
                  <a:prstClr val="black">
                    <a:lumMod val="75000"/>
                    <a:lumOff val="25000"/>
                  </a:prstClr>
                </a:solidFill>
              </a:rPr>
              <a:t>Global Inflation Rate Index 1971-2011</a:t>
            </a:r>
            <a:endParaRPr lang="en-GB" sz="2400" dirty="0">
              <a:solidFill>
                <a:prstClr val="black">
                  <a:lumMod val="75000"/>
                  <a:lumOff val="25000"/>
                </a:prstClr>
              </a:solidFill>
            </a:endParaRPr>
          </a:p>
          <a:p>
            <a:pPr marL="914400" lvl="1" indent="-457200" fontAlgn="auto">
              <a:spcAft>
                <a:spcPts val="0"/>
              </a:spcAft>
              <a:buFont typeface="Wingdings" pitchFamily="2" charset="2"/>
              <a:buChar char="Ø"/>
            </a:pPr>
            <a:r>
              <a:rPr lang="en-GB" sz="2400" dirty="0" smtClean="0">
                <a:solidFill>
                  <a:prstClr val="black">
                    <a:lumMod val="75000"/>
                    <a:lumOff val="25000"/>
                  </a:prstClr>
                </a:solidFill>
              </a:rPr>
              <a:t>Domestic Electricity Price Increase 12.9% between 2010-2011 </a:t>
            </a:r>
          </a:p>
          <a:p>
            <a:pPr marL="914400" lvl="1" indent="-457200" fontAlgn="auto">
              <a:spcAft>
                <a:spcPts val="0"/>
              </a:spcAft>
              <a:buFont typeface="Wingdings" pitchFamily="2" charset="2"/>
              <a:buChar char="Ø"/>
            </a:pPr>
            <a:r>
              <a:rPr lang="en-GB" sz="2400" dirty="0" smtClean="0">
                <a:solidFill>
                  <a:prstClr val="black">
                    <a:lumMod val="75000"/>
                    <a:lumOff val="25000"/>
                  </a:prstClr>
                </a:solidFill>
              </a:rPr>
              <a:t>Domestic </a:t>
            </a:r>
            <a:r>
              <a:rPr lang="en-GB" sz="2400" dirty="0">
                <a:solidFill>
                  <a:prstClr val="black">
                    <a:lumMod val="75000"/>
                    <a:lumOff val="25000"/>
                  </a:prstClr>
                </a:solidFill>
              </a:rPr>
              <a:t>Electricity Price Increase </a:t>
            </a:r>
            <a:r>
              <a:rPr lang="en-GB" sz="2400" dirty="0" smtClean="0">
                <a:solidFill>
                  <a:prstClr val="black">
                    <a:lumMod val="75000"/>
                    <a:lumOff val="25000"/>
                  </a:prstClr>
                </a:solidFill>
              </a:rPr>
              <a:t>29.2% </a:t>
            </a:r>
            <a:r>
              <a:rPr lang="en-GB" sz="2400" dirty="0">
                <a:solidFill>
                  <a:prstClr val="black">
                    <a:lumMod val="75000"/>
                    <a:lumOff val="25000"/>
                  </a:prstClr>
                </a:solidFill>
              </a:rPr>
              <a:t>between </a:t>
            </a:r>
            <a:r>
              <a:rPr lang="en-GB" sz="2400" dirty="0" smtClean="0">
                <a:solidFill>
                  <a:prstClr val="black">
                    <a:lumMod val="75000"/>
                    <a:lumOff val="25000"/>
                  </a:prstClr>
                </a:solidFill>
              </a:rPr>
              <a:t>2007-2011 </a:t>
            </a:r>
          </a:p>
          <a:p>
            <a:pPr marL="1371600" lvl="2" indent="-457200" fontAlgn="auto">
              <a:spcAft>
                <a:spcPts val="0"/>
              </a:spcAft>
              <a:buFont typeface="Courier New" pitchFamily="49" charset="0"/>
              <a:buChar char="o"/>
            </a:pPr>
            <a:r>
              <a:rPr lang="en-GB" dirty="0" smtClean="0">
                <a:solidFill>
                  <a:prstClr val="black">
                    <a:lumMod val="75000"/>
                    <a:lumOff val="25000"/>
                  </a:prstClr>
                </a:solidFill>
              </a:rPr>
              <a:t>Domestic </a:t>
            </a:r>
            <a:r>
              <a:rPr lang="en-GB" dirty="0">
                <a:solidFill>
                  <a:prstClr val="black">
                    <a:lumMod val="75000"/>
                    <a:lumOff val="25000"/>
                  </a:prstClr>
                </a:solidFill>
              </a:rPr>
              <a:t>Electricity </a:t>
            </a:r>
            <a:r>
              <a:rPr lang="en-GB" dirty="0" smtClean="0">
                <a:solidFill>
                  <a:prstClr val="black">
                    <a:lumMod val="75000"/>
                    <a:lumOff val="25000"/>
                  </a:prstClr>
                </a:solidFill>
              </a:rPr>
              <a:t>Annual Average Price </a:t>
            </a:r>
            <a:r>
              <a:rPr lang="en-GB" dirty="0">
                <a:solidFill>
                  <a:prstClr val="black">
                    <a:lumMod val="75000"/>
                    <a:lumOff val="25000"/>
                  </a:prstClr>
                </a:solidFill>
              </a:rPr>
              <a:t>Increase </a:t>
            </a:r>
            <a:r>
              <a:rPr lang="en-GB" dirty="0" smtClean="0">
                <a:solidFill>
                  <a:prstClr val="black">
                    <a:lumMod val="75000"/>
                    <a:lumOff val="25000"/>
                  </a:prstClr>
                </a:solidFill>
              </a:rPr>
              <a:t>7.3% </a:t>
            </a:r>
            <a:r>
              <a:rPr lang="en-GB" dirty="0">
                <a:solidFill>
                  <a:prstClr val="black">
                    <a:lumMod val="75000"/>
                    <a:lumOff val="25000"/>
                  </a:prstClr>
                </a:solidFill>
              </a:rPr>
              <a:t>between 2007-2011 </a:t>
            </a:r>
            <a:endParaRPr lang="en-GB" dirty="0" smtClean="0">
              <a:solidFill>
                <a:prstClr val="black">
                  <a:lumMod val="75000"/>
                  <a:lumOff val="25000"/>
                </a:prstClr>
              </a:solidFill>
            </a:endParaRPr>
          </a:p>
          <a:p>
            <a:pPr marL="914400" lvl="1" indent="-457200" fontAlgn="auto">
              <a:spcAft>
                <a:spcPts val="0"/>
              </a:spcAft>
              <a:buFont typeface="Wingdings" pitchFamily="2" charset="2"/>
              <a:buChar char="Ø"/>
            </a:pPr>
            <a:r>
              <a:rPr lang="en-GB" sz="2000" dirty="0" smtClean="0">
                <a:solidFill>
                  <a:prstClr val="black">
                    <a:lumMod val="75000"/>
                    <a:lumOff val="25000"/>
                  </a:prstClr>
                </a:solidFill>
              </a:rPr>
              <a:t>Cyprus Domestic </a:t>
            </a:r>
            <a:r>
              <a:rPr lang="en-GB" sz="2000" dirty="0">
                <a:solidFill>
                  <a:prstClr val="black">
                    <a:lumMod val="75000"/>
                    <a:lumOff val="25000"/>
                  </a:prstClr>
                </a:solidFill>
              </a:rPr>
              <a:t>Electricity Annual Average Price Increase </a:t>
            </a:r>
            <a:r>
              <a:rPr lang="en-GB" sz="2000" dirty="0" smtClean="0">
                <a:solidFill>
                  <a:prstClr val="black">
                    <a:lumMod val="75000"/>
                    <a:lumOff val="25000"/>
                  </a:prstClr>
                </a:solidFill>
              </a:rPr>
              <a:t>10.33% </a:t>
            </a:r>
            <a:r>
              <a:rPr lang="en-GB" sz="2000" dirty="0">
                <a:solidFill>
                  <a:prstClr val="black">
                    <a:lumMod val="75000"/>
                    <a:lumOff val="25000"/>
                  </a:prstClr>
                </a:solidFill>
              </a:rPr>
              <a:t>between </a:t>
            </a:r>
            <a:r>
              <a:rPr lang="en-GB" sz="2000" dirty="0" smtClean="0">
                <a:solidFill>
                  <a:prstClr val="black">
                    <a:lumMod val="75000"/>
                    <a:lumOff val="25000"/>
                  </a:prstClr>
                </a:solidFill>
              </a:rPr>
              <a:t>2009-2011 </a:t>
            </a:r>
            <a:endParaRPr lang="en-GB" sz="2000" dirty="0">
              <a:solidFill>
                <a:prstClr val="black">
                  <a:lumMod val="75000"/>
                  <a:lumOff val="25000"/>
                </a:prstClr>
              </a:solidFill>
            </a:endParaRPr>
          </a:p>
          <a:p>
            <a:pPr marL="1371600" lvl="2" indent="-457200" fontAlgn="auto">
              <a:spcAft>
                <a:spcPts val="0"/>
              </a:spcAft>
              <a:buFont typeface="Courier New" pitchFamily="49" charset="0"/>
              <a:buChar char="o"/>
            </a:pPr>
            <a:endParaRPr lang="en-GB" sz="2000" dirty="0">
              <a:solidFill>
                <a:prstClr val="black">
                  <a:lumMod val="75000"/>
                  <a:lumOff val="25000"/>
                </a:prstClr>
              </a:solidFill>
            </a:endParaRPr>
          </a:p>
          <a:p>
            <a:pPr marL="457200" indent="-457200" algn="ctr" fontAlgn="auto">
              <a:spcAft>
                <a:spcPts val="0"/>
              </a:spcAft>
              <a:buFont typeface="Arial" pitchFamily="34" charset="0"/>
              <a:buChar char="•"/>
            </a:pPr>
            <a:r>
              <a:rPr lang="en-GB" sz="2400" b="1" dirty="0" smtClean="0">
                <a:solidFill>
                  <a:prstClr val="black">
                    <a:lumMod val="75000"/>
                    <a:lumOff val="25000"/>
                  </a:prstClr>
                </a:solidFill>
              </a:rPr>
              <a:t>Income Impact at a Conservative 0%, 2% &amp; 3.05% increase Annually?</a:t>
            </a:r>
            <a:endParaRPr lang="en-GB" sz="2400" b="1" dirty="0">
              <a:solidFill>
                <a:prstClr val="black">
                  <a:lumMod val="75000"/>
                  <a:lumOff val="25000"/>
                </a:prstClr>
              </a:solidFill>
            </a:endParaRPr>
          </a:p>
        </p:txBody>
      </p:sp>
    </p:spTree>
    <p:extLst>
      <p:ext uri="{BB962C8B-B14F-4D97-AF65-F5344CB8AC3E}">
        <p14:creationId xmlns:p14="http://schemas.microsoft.com/office/powerpoint/2010/main" val="3214263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88640"/>
            <a:ext cx="8229600" cy="1143000"/>
          </a:xfrm>
        </p:spPr>
        <p:txBody>
          <a:bodyPr/>
          <a:lstStyle/>
          <a:p>
            <a:pPr marL="457200" indent="-457200" fontAlgn="auto">
              <a:spcAft>
                <a:spcPts val="0"/>
              </a:spcAft>
            </a:pPr>
            <a:r>
              <a:rPr lang="en-GB" dirty="0" smtClean="0">
                <a:solidFill>
                  <a:schemeClr val="bg1"/>
                </a:solidFill>
              </a:rPr>
              <a:t>Inflation and Fuel Index Increase</a:t>
            </a:r>
            <a:endParaRPr lang="en-GB" dirty="0">
              <a:solidFill>
                <a:schemeClr val="bg1"/>
              </a:solidFill>
            </a:endParaRPr>
          </a:p>
        </p:txBody>
      </p:sp>
      <p:sp>
        <p:nvSpPr>
          <p:cNvPr id="4" name="Content Placeholder 2"/>
          <p:cNvSpPr txBox="1">
            <a:spLocks/>
          </p:cNvSpPr>
          <p:nvPr/>
        </p:nvSpPr>
        <p:spPr>
          <a:xfrm>
            <a:off x="323528" y="2348880"/>
            <a:ext cx="7488832" cy="3411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GB" sz="2400" b="1" dirty="0" smtClean="0">
              <a:solidFill>
                <a:sysClr val="windowText" lastClr="000000"/>
              </a:solidFill>
              <a:latin typeface="Accord SF" pitchFamily="2" charset="0"/>
            </a:endParaRPr>
          </a:p>
          <a:p>
            <a:pPr marL="0" indent="0" fontAlgn="auto">
              <a:spcAft>
                <a:spcPts val="0"/>
              </a:spcAft>
              <a:buFont typeface="Arial" pitchFamily="34" charset="0"/>
              <a:buNone/>
            </a:pPr>
            <a:endParaRPr lang="en-GB" dirty="0">
              <a:solidFill>
                <a:sysClr val="windowText" lastClr="000000"/>
              </a:solidFill>
              <a:latin typeface="Franklin Gothic Book"/>
            </a:endParaRPr>
          </a:p>
        </p:txBody>
      </p:sp>
      <p:graphicFrame>
        <p:nvGraphicFramePr>
          <p:cNvPr id="5" name="Chart 4"/>
          <p:cNvGraphicFramePr>
            <a:graphicFrameLocks/>
          </p:cNvGraphicFramePr>
          <p:nvPr>
            <p:extLst>
              <p:ext uri="{D42A27DB-BD31-4B8C-83A1-F6EECF244321}">
                <p14:modId xmlns:p14="http://schemas.microsoft.com/office/powerpoint/2010/main" val="1565731739"/>
              </p:ext>
            </p:extLst>
          </p:nvPr>
        </p:nvGraphicFramePr>
        <p:xfrm>
          <a:off x="0" y="2204864"/>
          <a:ext cx="3888431"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852587760"/>
              </p:ext>
            </p:extLst>
          </p:nvPr>
        </p:nvGraphicFramePr>
        <p:xfrm>
          <a:off x="4067944" y="1988840"/>
          <a:ext cx="5010150" cy="3238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765463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88640"/>
            <a:ext cx="8229600" cy="1143000"/>
          </a:xfrm>
        </p:spPr>
        <p:txBody>
          <a:bodyPr/>
          <a:lstStyle/>
          <a:p>
            <a:r>
              <a:rPr lang="en-GB" dirty="0">
                <a:solidFill>
                  <a:schemeClr val="bg1"/>
                </a:solidFill>
              </a:rPr>
              <a:t>Operational Income Impact</a:t>
            </a:r>
            <a:endParaRPr lang="fr-CA" dirty="0">
              <a:solidFill>
                <a:schemeClr val="bg1"/>
              </a:solidFill>
            </a:endParaRPr>
          </a:p>
        </p:txBody>
      </p:sp>
      <p:sp>
        <p:nvSpPr>
          <p:cNvPr id="4" name="Content Placeholder 2"/>
          <p:cNvSpPr txBox="1">
            <a:spLocks/>
          </p:cNvSpPr>
          <p:nvPr/>
        </p:nvSpPr>
        <p:spPr>
          <a:xfrm>
            <a:off x="323528" y="2348880"/>
            <a:ext cx="7488832" cy="3411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GB" sz="2400" b="1" dirty="0" smtClean="0">
              <a:solidFill>
                <a:sysClr val="windowText" lastClr="000000"/>
              </a:solidFill>
              <a:latin typeface="Accord SF" pitchFamily="2" charset="0"/>
            </a:endParaRPr>
          </a:p>
          <a:p>
            <a:pPr marL="0" indent="0" fontAlgn="auto">
              <a:spcAft>
                <a:spcPts val="0"/>
              </a:spcAft>
              <a:buFont typeface="Arial" pitchFamily="34" charset="0"/>
              <a:buNone/>
            </a:pPr>
            <a:endParaRPr lang="en-GB" dirty="0">
              <a:solidFill>
                <a:sysClr val="windowText" lastClr="000000"/>
              </a:solidFill>
              <a:latin typeface="Franklin Gothic Book"/>
            </a:endParaRPr>
          </a:p>
        </p:txBody>
      </p:sp>
      <p:sp>
        <p:nvSpPr>
          <p:cNvPr id="2" name="Rectangle 1"/>
          <p:cNvSpPr/>
          <p:nvPr/>
        </p:nvSpPr>
        <p:spPr>
          <a:xfrm>
            <a:off x="611560" y="2564904"/>
            <a:ext cx="7776864" cy="1754326"/>
          </a:xfrm>
          <a:prstGeom prst="rect">
            <a:avLst/>
          </a:prstGeom>
        </p:spPr>
        <p:txBody>
          <a:bodyPr wrap="square">
            <a:spAutoFit/>
          </a:bodyPr>
          <a:lstStyle/>
          <a:p>
            <a:pPr algn="ctr" fontAlgn="auto">
              <a:spcAft>
                <a:spcPts val="0"/>
              </a:spcAft>
            </a:pPr>
            <a:r>
              <a:rPr lang="en-GB" sz="3600" b="1" dirty="0" smtClean="0">
                <a:solidFill>
                  <a:prstClr val="black">
                    <a:lumMod val="75000"/>
                    <a:lumOff val="25000"/>
                  </a:prstClr>
                </a:solidFill>
              </a:rPr>
              <a:t>Income Impact at a Conservative 0%, 2% &amp; 3.05% increase of the Price of KW Annually for 30 Years</a:t>
            </a:r>
            <a:endParaRPr lang="en-GB" sz="3600" b="1" dirty="0">
              <a:solidFill>
                <a:prstClr val="black">
                  <a:lumMod val="75000"/>
                  <a:lumOff val="25000"/>
                </a:prstClr>
              </a:solidFill>
            </a:endParaRPr>
          </a:p>
        </p:txBody>
      </p:sp>
      <p:sp>
        <p:nvSpPr>
          <p:cNvPr id="5" name="TextBox 4"/>
          <p:cNvSpPr txBox="1"/>
          <p:nvPr/>
        </p:nvSpPr>
        <p:spPr>
          <a:xfrm>
            <a:off x="468079" y="4725144"/>
            <a:ext cx="8542723" cy="1569660"/>
          </a:xfrm>
          <a:prstGeom prst="rect">
            <a:avLst/>
          </a:prstGeom>
          <a:noFill/>
          <a:ln>
            <a:solidFill>
              <a:srgbClr val="92D050"/>
            </a:solidFill>
          </a:ln>
        </p:spPr>
        <p:txBody>
          <a:bodyPr wrap="none" rtlCol="0">
            <a:spAutoFit/>
          </a:bodyPr>
          <a:lstStyle/>
          <a:p>
            <a:pPr algn="ctr"/>
            <a:r>
              <a:rPr lang="en-IE" sz="2400" b="1" dirty="0" smtClean="0"/>
              <a:t>Current Price of KW:  14.5 c</a:t>
            </a:r>
          </a:p>
          <a:p>
            <a:pPr algn="ctr"/>
            <a:endParaRPr lang="en-IE" sz="2400" b="1" dirty="0" smtClean="0"/>
          </a:p>
          <a:p>
            <a:pPr algn="ctr"/>
            <a:r>
              <a:rPr lang="en-IE" sz="2400" b="1" dirty="0" smtClean="0"/>
              <a:t>Based on a Average Wind Speed Constant at: 5.7 m/s</a:t>
            </a:r>
          </a:p>
          <a:p>
            <a:pPr algn="ctr"/>
            <a:r>
              <a:rPr lang="en-IE" sz="2400" b="1" dirty="0" smtClean="0"/>
              <a:t>Excluding any adjustment due to altitude from 70m-120m</a:t>
            </a:r>
          </a:p>
        </p:txBody>
      </p:sp>
    </p:spTree>
    <p:extLst>
      <p:ext uri="{BB962C8B-B14F-4D97-AF65-F5344CB8AC3E}">
        <p14:creationId xmlns:p14="http://schemas.microsoft.com/office/powerpoint/2010/main" val="2976301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88640"/>
            <a:ext cx="8229600" cy="1143000"/>
          </a:xfrm>
        </p:spPr>
        <p:txBody>
          <a:bodyPr/>
          <a:lstStyle/>
          <a:p>
            <a:r>
              <a:rPr lang="en-GB" dirty="0" smtClean="0">
                <a:solidFill>
                  <a:schemeClr val="bg1"/>
                </a:solidFill>
              </a:rPr>
              <a:t>Financial Summary</a:t>
            </a:r>
            <a:endParaRPr lang="fr-CA" dirty="0">
              <a:solidFill>
                <a:schemeClr val="bg1"/>
              </a:solidFill>
            </a:endParaRPr>
          </a:p>
        </p:txBody>
      </p:sp>
      <p:sp>
        <p:nvSpPr>
          <p:cNvPr id="4" name="Content Placeholder 2"/>
          <p:cNvSpPr txBox="1">
            <a:spLocks/>
          </p:cNvSpPr>
          <p:nvPr/>
        </p:nvSpPr>
        <p:spPr>
          <a:xfrm>
            <a:off x="323528" y="2348880"/>
            <a:ext cx="7488832" cy="3411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GB" sz="2400" b="1" dirty="0" smtClean="0">
              <a:solidFill>
                <a:sysClr val="windowText" lastClr="000000"/>
              </a:solidFill>
              <a:latin typeface="Accord SF" pitchFamily="2" charset="0"/>
            </a:endParaRPr>
          </a:p>
          <a:p>
            <a:pPr marL="0" indent="0" fontAlgn="auto">
              <a:spcAft>
                <a:spcPts val="0"/>
              </a:spcAft>
              <a:buFont typeface="Arial" pitchFamily="34" charset="0"/>
              <a:buNone/>
            </a:pPr>
            <a:endParaRPr lang="en-GB" dirty="0">
              <a:solidFill>
                <a:sysClr val="windowText" lastClr="000000"/>
              </a:solidFill>
              <a:latin typeface="Franklin Gothic Book"/>
            </a:endParaRPr>
          </a:p>
        </p:txBody>
      </p:sp>
      <p:graphicFrame>
        <p:nvGraphicFramePr>
          <p:cNvPr id="2" name="Table 1"/>
          <p:cNvGraphicFramePr>
            <a:graphicFrameLocks noGrp="1"/>
          </p:cNvGraphicFramePr>
          <p:nvPr>
            <p:extLst>
              <p:ext uri="{D42A27DB-BD31-4B8C-83A1-F6EECF244321}">
                <p14:modId xmlns:p14="http://schemas.microsoft.com/office/powerpoint/2010/main" val="3064459887"/>
              </p:ext>
            </p:extLst>
          </p:nvPr>
        </p:nvGraphicFramePr>
        <p:xfrm>
          <a:off x="107504" y="1988845"/>
          <a:ext cx="8928991" cy="4833464"/>
        </p:xfrm>
        <a:graphic>
          <a:graphicData uri="http://schemas.openxmlformats.org/drawingml/2006/table">
            <a:tbl>
              <a:tblPr/>
              <a:tblGrid>
                <a:gridCol w="1006829"/>
                <a:gridCol w="1081403"/>
                <a:gridCol w="2230537"/>
                <a:gridCol w="2305111"/>
                <a:gridCol w="2305111"/>
              </a:tblGrid>
              <a:tr h="547032">
                <a:tc gridSpan="5">
                  <a:txBody>
                    <a:bodyPr/>
                    <a:lstStyle/>
                    <a:p>
                      <a:pPr algn="ctr" fontAlgn="b"/>
                      <a:r>
                        <a:rPr lang="en-GB" sz="3200" b="1" i="0" u="none" strike="noStrike" dirty="0">
                          <a:solidFill>
                            <a:srgbClr val="FFFFFF"/>
                          </a:solidFill>
                          <a:effectLst/>
                          <a:latin typeface="Calibri"/>
                        </a:rPr>
                        <a:t>Operational Income comparison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569">
                <a:tc>
                  <a:txBody>
                    <a:bodyPr/>
                    <a:lstStyle/>
                    <a:p>
                      <a:pPr algn="l" fontAlgn="b"/>
                      <a:r>
                        <a:rPr lang="en-GB"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GB" sz="1100" b="0" i="0" u="none" strike="noStrike" dirty="0">
                          <a:solidFill>
                            <a:srgbClr val="000000"/>
                          </a:solidFill>
                          <a:effectLst/>
                          <a:latin typeface="Calibri"/>
                        </a:rPr>
                        <a:t> </a:t>
                      </a:r>
                    </a:p>
                  </a:txBody>
                  <a:tcPr marL="0" marR="0" marT="0" marB="0" anchor="b">
                    <a:lnL>
                      <a:noFill/>
                    </a:lnL>
                    <a:lnR>
                      <a:noFill/>
                    </a:lnR>
                    <a:lnT>
                      <a:noFill/>
                    </a:lnT>
                    <a:lnB>
                      <a:noFill/>
                    </a:lnB>
                    <a:solidFill>
                      <a:srgbClr val="C5D9F1"/>
                    </a:solidFill>
                  </a:tcPr>
                </a:tc>
                <a:tc>
                  <a:txBody>
                    <a:bodyPr/>
                    <a:lstStyle/>
                    <a:p>
                      <a:pPr algn="ctr" fontAlgn="b"/>
                      <a:r>
                        <a:rPr lang="en-GB" sz="1600" b="1" i="0" u="none" strike="noStrike" dirty="0" smtClean="0">
                          <a:solidFill>
                            <a:srgbClr val="000000"/>
                          </a:solidFill>
                          <a:effectLst/>
                          <a:latin typeface="Calibri"/>
                        </a:rPr>
                        <a:t>Annual KW Price </a:t>
                      </a:r>
                    </a:p>
                    <a:p>
                      <a:pPr algn="ctr" fontAlgn="b"/>
                      <a:r>
                        <a:rPr lang="en-GB" sz="1600" b="1" i="0" u="none" strike="noStrike" dirty="0" smtClean="0">
                          <a:solidFill>
                            <a:srgbClr val="000000"/>
                          </a:solidFill>
                          <a:effectLst/>
                          <a:latin typeface="Calibri"/>
                        </a:rPr>
                        <a:t>Increase </a:t>
                      </a:r>
                      <a:r>
                        <a:rPr lang="en-GB" sz="1600" b="1" i="0" u="none" strike="noStrike" dirty="0">
                          <a:solidFill>
                            <a:srgbClr val="000000"/>
                          </a:solidFill>
                          <a:effectLst/>
                          <a:latin typeface="Calibri"/>
                        </a:rPr>
                        <a:t>of 0%</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C5D9F1"/>
                    </a:solidFill>
                  </a:tcPr>
                </a:tc>
                <a:tc>
                  <a:txBody>
                    <a:bodyPr/>
                    <a:lstStyle/>
                    <a:p>
                      <a:pPr algn="ctr" fontAlgn="b"/>
                      <a:r>
                        <a:rPr lang="en-GB" sz="1600" b="1" i="0" u="none" strike="noStrike" dirty="0" smtClean="0">
                          <a:solidFill>
                            <a:srgbClr val="000000"/>
                          </a:solidFill>
                          <a:effectLst/>
                          <a:latin typeface="+mn-lt"/>
                        </a:rPr>
                        <a:t>Annual KW Price  </a:t>
                      </a:r>
                    </a:p>
                    <a:p>
                      <a:pPr algn="ctr" fontAlgn="b"/>
                      <a:r>
                        <a:rPr lang="en-GB" sz="1600" b="1" i="0" u="none" strike="noStrike" dirty="0" smtClean="0">
                          <a:solidFill>
                            <a:srgbClr val="000000"/>
                          </a:solidFill>
                          <a:effectLst/>
                          <a:latin typeface="Calibri"/>
                        </a:rPr>
                        <a:t>Increase </a:t>
                      </a:r>
                      <a:r>
                        <a:rPr lang="en-GB" sz="1600" b="1" i="0" u="none" strike="noStrike" dirty="0">
                          <a:solidFill>
                            <a:srgbClr val="000000"/>
                          </a:solidFill>
                          <a:effectLst/>
                          <a:latin typeface="Calibri"/>
                        </a:rPr>
                        <a:t>of 2%</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C5D9F1"/>
                    </a:solidFill>
                  </a:tcPr>
                </a:tc>
                <a:tc>
                  <a:txBody>
                    <a:bodyPr/>
                    <a:lstStyle/>
                    <a:p>
                      <a:pPr algn="ctr" fontAlgn="b"/>
                      <a:r>
                        <a:rPr lang="en-GB" sz="1600" b="1" i="0" u="none" strike="noStrike" dirty="0">
                          <a:solidFill>
                            <a:srgbClr val="000000"/>
                          </a:solidFill>
                          <a:effectLst/>
                          <a:latin typeface="Calibri"/>
                        </a:rPr>
                        <a:t>Annual </a:t>
                      </a:r>
                      <a:r>
                        <a:rPr lang="en-GB" sz="1600" b="1" i="0" u="none" strike="noStrike" dirty="0" smtClean="0">
                          <a:solidFill>
                            <a:srgbClr val="000000"/>
                          </a:solidFill>
                          <a:effectLst/>
                          <a:latin typeface="+mn-lt"/>
                        </a:rPr>
                        <a:t> KW Price </a:t>
                      </a:r>
                    </a:p>
                    <a:p>
                      <a:pPr algn="ctr" fontAlgn="b"/>
                      <a:r>
                        <a:rPr lang="en-GB" sz="1600" b="1" i="0" u="none" strike="noStrike" dirty="0" smtClean="0">
                          <a:solidFill>
                            <a:srgbClr val="000000"/>
                          </a:solidFill>
                          <a:effectLst/>
                          <a:latin typeface="+mn-lt"/>
                        </a:rPr>
                        <a:t>Increase </a:t>
                      </a:r>
                      <a:r>
                        <a:rPr lang="en-GB" sz="1600" b="1" i="0" u="none" strike="noStrike" dirty="0">
                          <a:solidFill>
                            <a:srgbClr val="000000"/>
                          </a:solidFill>
                          <a:effectLst/>
                          <a:latin typeface="Calibri"/>
                        </a:rPr>
                        <a:t>of 3.05%</a:t>
                      </a:r>
                    </a:p>
                  </a:txBody>
                  <a:tcPr marL="0" marR="0" marT="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C5D9F1"/>
                    </a:solidFill>
                  </a:tcPr>
                </a:tc>
              </a:tr>
              <a:tr h="370569">
                <a:tc gridSpan="2">
                  <a:txBody>
                    <a:bodyPr/>
                    <a:lstStyle/>
                    <a:p>
                      <a:pPr algn="l" fontAlgn="b"/>
                      <a:r>
                        <a:rPr lang="en-GB" sz="1600" b="1" i="0" u="none" strike="noStrike" dirty="0" smtClean="0">
                          <a:solidFill>
                            <a:srgbClr val="000000"/>
                          </a:solidFill>
                          <a:effectLst/>
                          <a:latin typeface="Calibri"/>
                        </a:rPr>
                        <a:t>IRR </a:t>
                      </a:r>
                    </a:p>
                    <a:p>
                      <a:pPr algn="l" fontAlgn="b"/>
                      <a:r>
                        <a:rPr lang="en-GB" sz="1600" b="1" i="0" u="none" strike="noStrike" dirty="0" smtClean="0">
                          <a:solidFill>
                            <a:srgbClr val="000000"/>
                          </a:solidFill>
                          <a:effectLst/>
                          <a:latin typeface="Calibri"/>
                        </a:rPr>
                        <a:t>(Internal Rate Of</a:t>
                      </a:r>
                      <a:r>
                        <a:rPr lang="en-GB" sz="1600" b="1" i="0" u="none" strike="noStrike" baseline="0" dirty="0" smtClean="0">
                          <a:solidFill>
                            <a:srgbClr val="000000"/>
                          </a:solidFill>
                          <a:effectLst/>
                          <a:latin typeface="Calibri"/>
                        </a:rPr>
                        <a:t> Return)</a:t>
                      </a:r>
                      <a:endParaRPr lang="en-GB"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GB"/>
                    </a:p>
                  </a:txBody>
                  <a:tcPr/>
                </a:tc>
                <a:tc>
                  <a:txBody>
                    <a:bodyPr/>
                    <a:lstStyle/>
                    <a:p>
                      <a:pPr algn="l" fontAlgn="b"/>
                      <a:endParaRPr lang="en-GB" sz="1100" b="1" i="0" u="none" strike="noStrike">
                        <a:solidFill>
                          <a:srgbClr val="000000"/>
                        </a:solidFill>
                        <a:effectLst/>
                        <a:latin typeface="Calibri"/>
                      </a:endParaRPr>
                    </a:p>
                  </a:txBody>
                  <a:tcPr marL="0" marR="0" marT="0"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GB" sz="11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352924">
                <a:tc gridSpan="2">
                  <a:txBody>
                    <a:bodyPr/>
                    <a:lstStyle/>
                    <a:p>
                      <a:pPr algn="ctr" fontAlgn="b"/>
                      <a:r>
                        <a:rPr lang="en-GB" sz="2000" b="1" i="0" u="none" strike="noStrike" dirty="0">
                          <a:solidFill>
                            <a:srgbClr val="000000"/>
                          </a:solidFill>
                          <a:effectLst/>
                          <a:latin typeface="Calibri"/>
                        </a:rPr>
                        <a:t>Gross</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C5D9F1"/>
                    </a:solidFill>
                  </a:tcPr>
                </a:tc>
                <a:tc hMerge="1">
                  <a:txBody>
                    <a:bodyPr/>
                    <a:lstStyle/>
                    <a:p>
                      <a:endParaRPr lang="en-GB"/>
                    </a:p>
                  </a:txBody>
                  <a:tcPr/>
                </a:tc>
                <a:tc>
                  <a:txBody>
                    <a:bodyPr/>
                    <a:lstStyle/>
                    <a:p>
                      <a:pPr algn="ctr" fontAlgn="b"/>
                      <a:r>
                        <a:rPr lang="en-GB" sz="1800" b="0" i="0" u="none" strike="noStrike" dirty="0" smtClean="0">
                          <a:solidFill>
                            <a:srgbClr val="000000"/>
                          </a:solidFill>
                          <a:effectLst/>
                          <a:latin typeface="Calibri"/>
                        </a:rPr>
                        <a:t>20.90%</a:t>
                      </a:r>
                      <a:endParaRPr lang="en-GB" sz="1800" b="0" i="0" u="none" strike="noStrike" dirty="0">
                        <a:solidFill>
                          <a:srgbClr val="000000"/>
                        </a:solidFill>
                        <a:effectLst/>
                        <a:latin typeface="Calibri"/>
                      </a:endParaRPr>
                    </a:p>
                  </a:txBody>
                  <a:tcPr marL="0" marR="0" marT="0" marB="0" anchor="b">
                    <a:lnL w="25400" cap="flat" cmpd="dbl"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GB" sz="1800" b="0" i="0" u="none" strike="noStrike" dirty="0" smtClean="0">
                          <a:solidFill>
                            <a:srgbClr val="000000"/>
                          </a:solidFill>
                          <a:effectLst/>
                          <a:latin typeface="Calibri"/>
                        </a:rPr>
                        <a:t>23.25%</a:t>
                      </a:r>
                      <a:endParaRPr lang="en-GB" sz="1800" b="0" i="0" u="none" strike="noStrike" dirty="0">
                        <a:solidFill>
                          <a:srgbClr val="000000"/>
                        </a:solidFill>
                        <a:effectLst/>
                        <a:latin typeface="Calibri"/>
                      </a:endParaRPr>
                    </a:p>
                  </a:txBody>
                  <a:tcPr marL="0" marR="0" marT="0" marB="0" anchor="b">
                    <a:lnL>
                      <a:noFill/>
                    </a:lnL>
                    <a:lnR>
                      <a:noFill/>
                    </a:lnR>
                    <a:lnT>
                      <a:noFill/>
                    </a:lnT>
                    <a:lnB>
                      <a:noFill/>
                    </a:lnB>
                    <a:solidFill>
                      <a:srgbClr val="C5D9F1"/>
                    </a:solidFill>
                  </a:tcPr>
                </a:tc>
                <a:tc>
                  <a:txBody>
                    <a:bodyPr/>
                    <a:lstStyle/>
                    <a:p>
                      <a:pPr algn="ctr" fontAlgn="b"/>
                      <a:r>
                        <a:rPr lang="en-GB" sz="1800" b="0" i="0" u="none" strike="noStrike" dirty="0" smtClean="0">
                          <a:solidFill>
                            <a:srgbClr val="000000"/>
                          </a:solidFill>
                          <a:effectLst/>
                          <a:latin typeface="Calibri"/>
                        </a:rPr>
                        <a:t>24.45%</a:t>
                      </a:r>
                      <a:endParaRPr lang="en-GB" sz="1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352924">
                <a:tc gridSpan="2">
                  <a:txBody>
                    <a:bodyPr/>
                    <a:lstStyle/>
                    <a:p>
                      <a:pPr algn="ctr" fontAlgn="b"/>
                      <a:r>
                        <a:rPr lang="en-GB" sz="2000" b="1" i="0" u="none" strike="noStrike" dirty="0">
                          <a:solidFill>
                            <a:srgbClr val="000000"/>
                          </a:solidFill>
                          <a:effectLst/>
                          <a:latin typeface="Calibri"/>
                        </a:rPr>
                        <a:t>Net</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GB"/>
                    </a:p>
                  </a:txBody>
                  <a:tcPr/>
                </a:tc>
                <a:tc>
                  <a:txBody>
                    <a:bodyPr/>
                    <a:lstStyle/>
                    <a:p>
                      <a:pPr algn="ctr" fontAlgn="b"/>
                      <a:r>
                        <a:rPr lang="en-GB" sz="1800" b="0" i="0" u="none" strike="noStrike" dirty="0" smtClean="0">
                          <a:solidFill>
                            <a:srgbClr val="000000"/>
                          </a:solidFill>
                          <a:effectLst/>
                          <a:latin typeface="Calibri"/>
                        </a:rPr>
                        <a:t>13.84%</a:t>
                      </a:r>
                      <a:endParaRPr lang="en-GB" sz="1800" b="0" i="0" u="none" strike="noStrike" dirty="0">
                        <a:solidFill>
                          <a:srgbClr val="000000"/>
                        </a:solidFill>
                        <a:effectLst/>
                        <a:latin typeface="Calibri"/>
                      </a:endParaRP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smtClean="0">
                          <a:solidFill>
                            <a:srgbClr val="000000"/>
                          </a:solidFill>
                          <a:effectLst/>
                          <a:latin typeface="Calibri"/>
                        </a:rPr>
                        <a:t>16.45%</a:t>
                      </a:r>
                      <a:endParaRPr lang="en-GB" sz="1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GB" sz="1800" b="0" i="0" u="none" strike="noStrike" dirty="0" smtClean="0">
                          <a:solidFill>
                            <a:srgbClr val="000000"/>
                          </a:solidFill>
                          <a:effectLst/>
                          <a:latin typeface="Calibri"/>
                        </a:rPr>
                        <a:t>17.77%</a:t>
                      </a:r>
                      <a:endParaRPr lang="en-GB" sz="1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52924">
                <a:tc gridSpan="2">
                  <a:txBody>
                    <a:bodyPr/>
                    <a:lstStyle/>
                    <a:p>
                      <a:pPr algn="l" fontAlgn="b"/>
                      <a:r>
                        <a:rPr lang="en-GB" sz="1600" b="1" i="0" u="none" strike="noStrike" dirty="0" smtClean="0">
                          <a:solidFill>
                            <a:srgbClr val="000000"/>
                          </a:solidFill>
                          <a:effectLst/>
                          <a:latin typeface="Calibri"/>
                        </a:rPr>
                        <a:t>NPV </a:t>
                      </a:r>
                    </a:p>
                    <a:p>
                      <a:pPr algn="ctr" fontAlgn="b"/>
                      <a:r>
                        <a:rPr lang="en-GB" sz="1600" b="1" i="0" u="none" strike="noStrike" dirty="0" smtClean="0">
                          <a:solidFill>
                            <a:srgbClr val="000000"/>
                          </a:solidFill>
                          <a:effectLst/>
                          <a:latin typeface="Calibri"/>
                        </a:rPr>
                        <a:t>(Net Present</a:t>
                      </a:r>
                      <a:r>
                        <a:rPr lang="en-GB" sz="1600" b="1" i="0" u="none" strike="noStrike" baseline="0" dirty="0" smtClean="0">
                          <a:solidFill>
                            <a:srgbClr val="000000"/>
                          </a:solidFill>
                          <a:effectLst/>
                          <a:latin typeface="Calibri"/>
                        </a:rPr>
                        <a:t> Value)</a:t>
                      </a:r>
                      <a:endParaRPr lang="en-GB"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C5D9F1"/>
                    </a:solidFill>
                  </a:tcPr>
                </a:tc>
                <a:tc hMerge="1">
                  <a:txBody>
                    <a:bodyPr/>
                    <a:lstStyle/>
                    <a:p>
                      <a:endParaRPr lang="en-GB"/>
                    </a:p>
                  </a:txBody>
                  <a:tcPr/>
                </a:tc>
                <a:tc>
                  <a:txBody>
                    <a:bodyPr/>
                    <a:lstStyle/>
                    <a:p>
                      <a:pPr algn="ctr" fontAlgn="b"/>
                      <a:r>
                        <a:rPr lang="en-GB" sz="1800" b="0" i="0" u="none" strike="noStrike" dirty="0">
                          <a:solidFill>
                            <a:srgbClr val="000000"/>
                          </a:solidFill>
                          <a:effectLst/>
                          <a:latin typeface="Calibri"/>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GB" sz="1800" b="0" i="0" u="none" strike="noStrike" dirty="0">
                          <a:solidFill>
                            <a:srgbClr val="000000"/>
                          </a:solidFill>
                          <a:effectLst/>
                          <a:latin typeface="Calibri"/>
                        </a:rPr>
                        <a:t> </a:t>
                      </a:r>
                    </a:p>
                  </a:txBody>
                  <a:tcPr marL="0" marR="0" marT="0" marB="0" anchor="b">
                    <a:lnL>
                      <a:noFill/>
                    </a:lnL>
                    <a:lnR>
                      <a:noFill/>
                    </a:lnR>
                    <a:lnT>
                      <a:noFill/>
                    </a:lnT>
                    <a:lnB>
                      <a:noFill/>
                    </a:lnB>
                    <a:solidFill>
                      <a:srgbClr val="C5D9F1"/>
                    </a:solidFill>
                  </a:tcPr>
                </a:tc>
                <a:tc>
                  <a:txBody>
                    <a:bodyPr/>
                    <a:lstStyle/>
                    <a:p>
                      <a:pPr algn="ctr" fontAlgn="b"/>
                      <a:r>
                        <a:rPr lang="en-GB" sz="18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352924">
                <a:tc gridSpan="2">
                  <a:txBody>
                    <a:bodyPr/>
                    <a:lstStyle/>
                    <a:p>
                      <a:pPr algn="ctr" fontAlgn="b"/>
                      <a:r>
                        <a:rPr lang="en-GB" sz="2000" b="1" i="0" u="none" strike="noStrike" dirty="0">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GB"/>
                    </a:p>
                  </a:txBody>
                  <a:tcPr/>
                </a:tc>
                <a:tc>
                  <a:txBody>
                    <a:bodyPr/>
                    <a:lstStyle/>
                    <a:p>
                      <a:pPr algn="ctr" fontAlgn="b"/>
                      <a:r>
                        <a:rPr lang="en-GB" sz="1800" b="0" i="0" u="none" strike="noStrike" dirty="0">
                          <a:solidFill>
                            <a:srgbClr val="000000"/>
                          </a:solidFill>
                          <a:effectLst/>
                          <a:latin typeface="Calibri"/>
                        </a:rPr>
                        <a:t>€ </a:t>
                      </a:r>
                      <a:r>
                        <a:rPr lang="en-GB" sz="1800" b="0" i="0" u="none" strike="noStrike" dirty="0" smtClean="0">
                          <a:solidFill>
                            <a:srgbClr val="000000"/>
                          </a:solidFill>
                          <a:effectLst/>
                          <a:latin typeface="Calibri"/>
                        </a:rPr>
                        <a:t>141,293,984</a:t>
                      </a:r>
                      <a:endParaRPr lang="en-GB" sz="1800" b="0" i="0" u="none" strike="noStrike" dirty="0">
                        <a:solidFill>
                          <a:srgbClr val="000000"/>
                        </a:solidFill>
                        <a:effectLst/>
                        <a:latin typeface="Calibri"/>
                      </a:endParaRP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effectLst/>
                          <a:latin typeface="Calibri"/>
                        </a:rPr>
                        <a:t>€ </a:t>
                      </a:r>
                      <a:r>
                        <a:rPr lang="en-GB" sz="1800" b="0" i="0" u="none" strike="noStrike" dirty="0" smtClean="0">
                          <a:solidFill>
                            <a:srgbClr val="000000"/>
                          </a:solidFill>
                          <a:effectLst/>
                          <a:latin typeface="Calibri"/>
                        </a:rPr>
                        <a:t>243,071,316</a:t>
                      </a:r>
                      <a:endParaRPr lang="en-GB" sz="1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Calibri"/>
                        </a:rPr>
                        <a:t>€ </a:t>
                      </a:r>
                      <a:r>
                        <a:rPr lang="en-GB" sz="1800" b="0" i="0" u="none" strike="noStrike" dirty="0" smtClean="0">
                          <a:solidFill>
                            <a:srgbClr val="000000"/>
                          </a:solidFill>
                          <a:effectLst/>
                          <a:latin typeface="Calibri"/>
                        </a:rPr>
                        <a:t>294,592,045</a:t>
                      </a:r>
                      <a:endParaRPr lang="en-GB" sz="1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52924">
                <a:tc gridSpan="2">
                  <a:txBody>
                    <a:bodyPr/>
                    <a:lstStyle/>
                    <a:p>
                      <a:pPr algn="ctr" fontAlgn="b"/>
                      <a:r>
                        <a:rPr lang="en-GB" sz="2000" b="1" i="0" u="none" strike="noStrike" dirty="0">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C5D9F1"/>
                    </a:solidFill>
                  </a:tcPr>
                </a:tc>
                <a:tc hMerge="1">
                  <a:txBody>
                    <a:bodyPr/>
                    <a:lstStyle/>
                    <a:p>
                      <a:endParaRPr lang="en-GB"/>
                    </a:p>
                  </a:txBody>
                  <a:tcPr/>
                </a:tc>
                <a:tc>
                  <a:txBody>
                    <a:bodyPr/>
                    <a:lstStyle/>
                    <a:p>
                      <a:pPr algn="ctr" fontAlgn="b"/>
                      <a:r>
                        <a:rPr lang="en-GB" sz="1800" b="0" i="0" u="none" strike="noStrike" dirty="0">
                          <a:solidFill>
                            <a:srgbClr val="000000"/>
                          </a:solidFill>
                          <a:effectLst/>
                          <a:latin typeface="Calibri"/>
                        </a:rPr>
                        <a:t>€ 141,293,984</a:t>
                      </a:r>
                    </a:p>
                  </a:txBody>
                  <a:tcPr marL="0" marR="0" marT="0" marB="0" anchor="b">
                    <a:lnL w="25400" cap="flat" cmpd="dbl"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GB" sz="1800" b="0" i="0" u="none" strike="noStrike" dirty="0">
                          <a:solidFill>
                            <a:srgbClr val="000000"/>
                          </a:solidFill>
                          <a:effectLst/>
                          <a:latin typeface="Calibri"/>
                        </a:rPr>
                        <a:t>€ 148,428,466</a:t>
                      </a:r>
                    </a:p>
                  </a:txBody>
                  <a:tcPr marL="0" marR="0" marT="0" marB="0" anchor="b">
                    <a:lnL>
                      <a:noFill/>
                    </a:lnL>
                    <a:lnR>
                      <a:noFill/>
                    </a:lnR>
                    <a:lnT>
                      <a:noFill/>
                    </a:lnT>
                    <a:lnB>
                      <a:noFill/>
                    </a:lnB>
                    <a:solidFill>
                      <a:srgbClr val="C5D9F1"/>
                    </a:solidFill>
                  </a:tcPr>
                </a:tc>
                <a:tc>
                  <a:txBody>
                    <a:bodyPr/>
                    <a:lstStyle/>
                    <a:p>
                      <a:pPr algn="ctr" fontAlgn="b"/>
                      <a:r>
                        <a:rPr lang="en-GB" sz="1800" b="0" i="0" u="none" strike="noStrike" dirty="0">
                          <a:solidFill>
                            <a:srgbClr val="000000"/>
                          </a:solidFill>
                          <a:effectLst/>
                          <a:latin typeface="Calibri"/>
                        </a:rPr>
                        <a:t>€ </a:t>
                      </a:r>
                      <a:r>
                        <a:rPr lang="en-GB" sz="1800" b="0" i="0" u="none" strike="noStrike" dirty="0" smtClean="0">
                          <a:solidFill>
                            <a:srgbClr val="000000"/>
                          </a:solidFill>
                          <a:effectLst/>
                          <a:latin typeface="Calibri"/>
                        </a:rPr>
                        <a:t>206,795,197</a:t>
                      </a:r>
                      <a:endParaRPr lang="en-GB" sz="1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352924">
                <a:tc gridSpan="2">
                  <a:txBody>
                    <a:bodyPr/>
                    <a:lstStyle/>
                    <a:p>
                      <a:pPr algn="ctr" fontAlgn="b"/>
                      <a:r>
                        <a:rPr lang="en-GB" sz="2000" b="1" i="0" u="none" strike="noStrike" dirty="0">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GB"/>
                    </a:p>
                  </a:txBody>
                  <a:tcPr/>
                </a:tc>
                <a:tc>
                  <a:txBody>
                    <a:bodyPr/>
                    <a:lstStyle/>
                    <a:p>
                      <a:pPr algn="ctr" fontAlgn="b"/>
                      <a:r>
                        <a:rPr lang="en-GB" sz="1800" b="0" i="0" u="none" strike="noStrike" dirty="0">
                          <a:solidFill>
                            <a:srgbClr val="000000"/>
                          </a:solidFill>
                          <a:effectLst/>
                          <a:latin typeface="Calibri"/>
                        </a:rPr>
                        <a:t>€ 69,060,493</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effectLst/>
                          <a:latin typeface="Calibri"/>
                        </a:rPr>
                        <a:t>€ </a:t>
                      </a:r>
                      <a:r>
                        <a:rPr lang="en-GB" sz="1800" b="0" i="0" u="none" strike="noStrike" dirty="0" smtClean="0">
                          <a:solidFill>
                            <a:srgbClr val="000000"/>
                          </a:solidFill>
                          <a:effectLst/>
                          <a:latin typeface="Calibri"/>
                        </a:rPr>
                        <a:t>120,492,149</a:t>
                      </a:r>
                      <a:endParaRPr lang="en-GB" sz="1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Calibri"/>
                        </a:rPr>
                        <a:t>€ </a:t>
                      </a:r>
                      <a:r>
                        <a:rPr lang="en-GB" sz="1800" b="0" i="0" u="none" strike="noStrike" dirty="0" smtClean="0">
                          <a:solidFill>
                            <a:srgbClr val="000000"/>
                          </a:solidFill>
                          <a:effectLst/>
                          <a:latin typeface="Calibri"/>
                        </a:rPr>
                        <a:t>146,019,123</a:t>
                      </a:r>
                      <a:endParaRPr lang="en-GB" sz="1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52924">
                <a:tc gridSpan="2">
                  <a:txBody>
                    <a:bodyPr/>
                    <a:lstStyle/>
                    <a:p>
                      <a:pPr algn="ctr" fontAlgn="b"/>
                      <a:r>
                        <a:rPr lang="en-GB" sz="2000" b="1" i="0" u="none" strike="noStrike" dirty="0">
                          <a:solidFill>
                            <a:srgbClr val="000000"/>
                          </a:solidFill>
                          <a:effectLst/>
                          <a:latin typeface="Calibri"/>
                        </a:rPr>
                        <a:t>12%</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C5D9F1"/>
                    </a:solidFill>
                  </a:tcPr>
                </a:tc>
                <a:tc hMerge="1">
                  <a:txBody>
                    <a:bodyPr/>
                    <a:lstStyle/>
                    <a:p>
                      <a:endParaRPr lang="en-GB"/>
                    </a:p>
                  </a:txBody>
                  <a:tcPr/>
                </a:tc>
                <a:tc>
                  <a:txBody>
                    <a:bodyPr/>
                    <a:lstStyle/>
                    <a:p>
                      <a:pPr algn="ctr" fontAlgn="b"/>
                      <a:r>
                        <a:rPr lang="en-GB" sz="1800" b="0" i="0" u="none" strike="noStrike" dirty="0">
                          <a:solidFill>
                            <a:srgbClr val="000000"/>
                          </a:solidFill>
                          <a:effectLst/>
                          <a:latin typeface="Calibri"/>
                        </a:rPr>
                        <a:t>€ 47,345,893</a:t>
                      </a:r>
                    </a:p>
                  </a:txBody>
                  <a:tcPr marL="0" marR="0" marT="0" marB="0" anchor="b">
                    <a:lnL w="25400" cap="flat" cmpd="dbl"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GB" sz="1800" b="0" i="0" u="none" strike="noStrike" dirty="0">
                          <a:solidFill>
                            <a:srgbClr val="000000"/>
                          </a:solidFill>
                          <a:effectLst/>
                          <a:latin typeface="Calibri"/>
                        </a:rPr>
                        <a:t>€ </a:t>
                      </a:r>
                      <a:r>
                        <a:rPr lang="en-GB" sz="1800" b="0" i="0" u="none" strike="noStrike" dirty="0" smtClean="0">
                          <a:solidFill>
                            <a:srgbClr val="000000"/>
                          </a:solidFill>
                          <a:effectLst/>
                          <a:latin typeface="Calibri"/>
                        </a:rPr>
                        <a:t>84,217,319</a:t>
                      </a:r>
                      <a:endParaRPr lang="en-GB" sz="1800" b="0" i="0" u="none" strike="noStrike" dirty="0">
                        <a:solidFill>
                          <a:srgbClr val="000000"/>
                        </a:solidFill>
                        <a:effectLst/>
                        <a:latin typeface="Calibri"/>
                      </a:endParaRPr>
                    </a:p>
                  </a:txBody>
                  <a:tcPr marL="0" marR="0" marT="0" marB="0" anchor="b">
                    <a:lnL>
                      <a:noFill/>
                    </a:lnL>
                    <a:lnR>
                      <a:noFill/>
                    </a:lnR>
                    <a:lnT>
                      <a:noFill/>
                    </a:lnT>
                    <a:lnB>
                      <a:noFill/>
                    </a:lnB>
                    <a:solidFill>
                      <a:srgbClr val="C5D9F1"/>
                    </a:solidFill>
                  </a:tcPr>
                </a:tc>
                <a:tc>
                  <a:txBody>
                    <a:bodyPr/>
                    <a:lstStyle/>
                    <a:p>
                      <a:pPr algn="ctr" fontAlgn="b"/>
                      <a:r>
                        <a:rPr lang="en-GB" sz="1800" b="0" i="0" u="none" strike="noStrike" dirty="0">
                          <a:solidFill>
                            <a:srgbClr val="000000"/>
                          </a:solidFill>
                          <a:effectLst/>
                          <a:latin typeface="Calibri"/>
                        </a:rPr>
                        <a:t>€ </a:t>
                      </a:r>
                      <a:r>
                        <a:rPr lang="en-GB" sz="1800" b="0" i="0" u="none" strike="noStrike" dirty="0" smtClean="0">
                          <a:solidFill>
                            <a:srgbClr val="000000"/>
                          </a:solidFill>
                          <a:effectLst/>
                          <a:latin typeface="Calibri"/>
                        </a:rPr>
                        <a:t>102,865,684</a:t>
                      </a:r>
                      <a:endParaRPr lang="en-GB" sz="1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352924">
                <a:tc gridSpan="2">
                  <a:txBody>
                    <a:bodyPr/>
                    <a:lstStyle/>
                    <a:p>
                      <a:pPr algn="l" fontAlgn="b"/>
                      <a:r>
                        <a:rPr lang="en-GB" sz="1600" b="1" i="0" u="none" strike="noStrike" dirty="0" smtClean="0">
                          <a:solidFill>
                            <a:srgbClr val="000000"/>
                          </a:solidFill>
                          <a:effectLst/>
                          <a:latin typeface="Calibri"/>
                        </a:rPr>
                        <a:t>PBP (Pay Back Period)</a:t>
                      </a:r>
                      <a:endParaRPr lang="en-GB"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GB"/>
                    </a:p>
                  </a:txBody>
                  <a:tcPr/>
                </a:tc>
                <a:tc>
                  <a:txBody>
                    <a:bodyPr/>
                    <a:lstStyle/>
                    <a:p>
                      <a:pPr algn="ctr" fontAlgn="b"/>
                      <a:r>
                        <a:rPr lang="en-GB" sz="1800" b="0" i="0" u="none" strike="noStrike" dirty="0" smtClean="0">
                          <a:solidFill>
                            <a:srgbClr val="000000"/>
                          </a:solidFill>
                          <a:effectLst/>
                          <a:latin typeface="Calibri"/>
                        </a:rPr>
                        <a:t>6 </a:t>
                      </a:r>
                      <a:r>
                        <a:rPr lang="en-GB" sz="1800" b="0" i="0" u="none" strike="noStrike" dirty="0">
                          <a:solidFill>
                            <a:srgbClr val="000000"/>
                          </a:solidFill>
                          <a:effectLst/>
                          <a:latin typeface="Calibri"/>
                        </a:rPr>
                        <a:t>Years 10 Months</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smtClean="0">
                          <a:solidFill>
                            <a:srgbClr val="000000"/>
                          </a:solidFill>
                          <a:effectLst/>
                          <a:latin typeface="Calibri"/>
                        </a:rPr>
                        <a:t>6 </a:t>
                      </a:r>
                      <a:r>
                        <a:rPr lang="en-GB" sz="1800" b="0" i="0" u="none" strike="noStrike" dirty="0">
                          <a:solidFill>
                            <a:srgbClr val="000000"/>
                          </a:solidFill>
                          <a:effectLst/>
                          <a:latin typeface="Calibri"/>
                        </a:rPr>
                        <a:t>Years </a:t>
                      </a:r>
                      <a:r>
                        <a:rPr lang="en-GB" sz="1800" b="0" i="0" u="none" strike="noStrike" dirty="0" smtClean="0">
                          <a:solidFill>
                            <a:srgbClr val="000000"/>
                          </a:solidFill>
                          <a:effectLst/>
                          <a:latin typeface="Calibri"/>
                        </a:rPr>
                        <a:t>8 Months</a:t>
                      </a:r>
                      <a:endParaRPr lang="en-GB" sz="1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GB" sz="1800" b="0" i="0" u="none" strike="noStrike" dirty="0" smtClean="0">
                          <a:solidFill>
                            <a:srgbClr val="000000"/>
                          </a:solidFill>
                          <a:effectLst/>
                          <a:latin typeface="Calibri"/>
                        </a:rPr>
                        <a:t>6 </a:t>
                      </a:r>
                      <a:r>
                        <a:rPr lang="en-GB" sz="1800" b="0" i="0" u="none" strike="noStrike" dirty="0">
                          <a:solidFill>
                            <a:srgbClr val="000000"/>
                          </a:solidFill>
                          <a:effectLst/>
                          <a:latin typeface="Calibri"/>
                        </a:rPr>
                        <a:t>Years </a:t>
                      </a:r>
                      <a:r>
                        <a:rPr lang="en-GB" sz="1800" b="0" i="0" u="none" strike="noStrike" dirty="0" smtClean="0">
                          <a:solidFill>
                            <a:srgbClr val="000000"/>
                          </a:solidFill>
                          <a:effectLst/>
                          <a:latin typeface="Calibri"/>
                        </a:rPr>
                        <a:t>7 </a:t>
                      </a:r>
                      <a:r>
                        <a:rPr lang="en-GB" sz="1800" b="0" i="0" u="none" strike="noStrike" dirty="0">
                          <a:solidFill>
                            <a:srgbClr val="000000"/>
                          </a:solidFill>
                          <a:effectLst/>
                          <a:latin typeface="Calibri"/>
                        </a:rPr>
                        <a:t>Months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52924">
                <a:tc gridSpan="2">
                  <a:txBody>
                    <a:bodyPr/>
                    <a:lstStyle/>
                    <a:p>
                      <a:pPr algn="l" fontAlgn="b"/>
                      <a:r>
                        <a:rPr lang="en-GB" sz="1600" b="1" i="0" u="none" strike="noStrike" dirty="0">
                          <a:solidFill>
                            <a:srgbClr val="000000"/>
                          </a:solidFill>
                          <a:effectLst/>
                          <a:latin typeface="Calibri"/>
                        </a:rPr>
                        <a:t>Sales Balance </a:t>
                      </a:r>
                      <a:r>
                        <a:rPr lang="en-GB" sz="1600" b="1" i="0" u="none" strike="noStrike" dirty="0" smtClean="0">
                          <a:solidFill>
                            <a:srgbClr val="000000"/>
                          </a:solidFill>
                          <a:effectLst/>
                          <a:latin typeface="Calibri"/>
                        </a:rPr>
                        <a:t>(</a:t>
                      </a:r>
                      <a:r>
                        <a:rPr lang="en-GB" sz="1600" b="1" i="0" u="none" strike="noStrike" dirty="0">
                          <a:solidFill>
                            <a:srgbClr val="000000"/>
                          </a:solidFill>
                          <a:effectLst/>
                          <a:latin typeface="Calibri"/>
                        </a:rPr>
                        <a:t>30 years)</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GB"/>
                    </a:p>
                  </a:txBody>
                  <a:tcPr/>
                </a:tc>
                <a:tc>
                  <a:txBody>
                    <a:bodyPr/>
                    <a:lstStyle/>
                    <a:p>
                      <a:pPr algn="ctr" fontAlgn="b"/>
                      <a:r>
                        <a:rPr lang="en-GB" sz="1800" b="1" i="0" u="none" strike="noStrike" dirty="0">
                          <a:solidFill>
                            <a:srgbClr val="000000"/>
                          </a:solidFill>
                          <a:effectLst/>
                          <a:latin typeface="Calibri"/>
                        </a:rPr>
                        <a:t>€ 738,300,411</a:t>
                      </a:r>
                    </a:p>
                  </a:txBody>
                  <a:tcPr marL="0" marR="0" marT="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800" b="1" i="0" u="none" strike="noStrike" dirty="0">
                          <a:solidFill>
                            <a:srgbClr val="000000"/>
                          </a:solidFill>
                          <a:effectLst/>
                          <a:latin typeface="Calibri"/>
                        </a:rPr>
                        <a:t>€ </a:t>
                      </a:r>
                      <a:r>
                        <a:rPr lang="en-GB" sz="1800" b="1" i="0" u="none" strike="noStrike" dirty="0" smtClean="0">
                          <a:solidFill>
                            <a:srgbClr val="000000"/>
                          </a:solidFill>
                          <a:effectLst/>
                          <a:latin typeface="Calibri"/>
                        </a:rPr>
                        <a:t>1,090,628,160</a:t>
                      </a:r>
                      <a:endParaRPr lang="en-GB" sz="1800" b="1"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800" b="1" i="0" u="none" strike="noStrike" dirty="0">
                          <a:solidFill>
                            <a:srgbClr val="000000"/>
                          </a:solidFill>
                          <a:effectLst/>
                          <a:latin typeface="Calibri"/>
                        </a:rPr>
                        <a:t>€ </a:t>
                      </a:r>
                      <a:r>
                        <a:rPr lang="en-GB" sz="1800" b="1" i="0" u="none" strike="noStrike" dirty="0" smtClean="0">
                          <a:solidFill>
                            <a:srgbClr val="000000"/>
                          </a:solidFill>
                          <a:effectLst/>
                          <a:latin typeface="Calibri"/>
                        </a:rPr>
                        <a:t>1,295,334,289</a:t>
                      </a:r>
                      <a:endParaRPr lang="en-GB" sz="1800" b="1"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bl>
          </a:graphicData>
        </a:graphic>
      </p:graphicFrame>
    </p:spTree>
    <p:extLst>
      <p:ext uri="{BB962C8B-B14F-4D97-AF65-F5344CB8AC3E}">
        <p14:creationId xmlns:p14="http://schemas.microsoft.com/office/powerpoint/2010/main" val="1577521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88640"/>
            <a:ext cx="8229600" cy="1143000"/>
          </a:xfrm>
        </p:spPr>
        <p:txBody>
          <a:bodyPr/>
          <a:lstStyle/>
          <a:p>
            <a:pPr marL="457200" indent="-457200" fontAlgn="auto">
              <a:spcAft>
                <a:spcPts val="0"/>
              </a:spcAft>
            </a:pPr>
            <a:r>
              <a:rPr lang="en-GB" dirty="0" smtClean="0">
                <a:solidFill>
                  <a:schemeClr val="bg1"/>
                </a:solidFill>
              </a:rPr>
              <a:t>Income Comparison Overview </a:t>
            </a:r>
            <a:endParaRPr lang="en-GB" dirty="0">
              <a:solidFill>
                <a:schemeClr val="bg1"/>
              </a:solidFill>
            </a:endParaRPr>
          </a:p>
        </p:txBody>
      </p:sp>
      <p:sp>
        <p:nvSpPr>
          <p:cNvPr id="4" name="Content Placeholder 2"/>
          <p:cNvSpPr txBox="1">
            <a:spLocks/>
          </p:cNvSpPr>
          <p:nvPr/>
        </p:nvSpPr>
        <p:spPr>
          <a:xfrm>
            <a:off x="323528" y="2348880"/>
            <a:ext cx="7488832" cy="3411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GB" sz="2400" b="1" dirty="0" smtClean="0">
              <a:solidFill>
                <a:sysClr val="windowText" lastClr="000000"/>
              </a:solidFill>
              <a:latin typeface="Accord SF" pitchFamily="2" charset="0"/>
            </a:endParaRPr>
          </a:p>
          <a:p>
            <a:pPr marL="0" indent="0" fontAlgn="auto">
              <a:spcAft>
                <a:spcPts val="0"/>
              </a:spcAft>
              <a:buFont typeface="Arial" pitchFamily="34" charset="0"/>
              <a:buNone/>
            </a:pPr>
            <a:endParaRPr lang="en-GB" dirty="0">
              <a:solidFill>
                <a:sysClr val="windowText" lastClr="000000"/>
              </a:solidFill>
              <a:latin typeface="Franklin Gothic Book"/>
            </a:endParaRPr>
          </a:p>
        </p:txBody>
      </p:sp>
      <p:sp>
        <p:nvSpPr>
          <p:cNvPr id="2" name="TextBox 1"/>
          <p:cNvSpPr txBox="1"/>
          <p:nvPr/>
        </p:nvSpPr>
        <p:spPr>
          <a:xfrm>
            <a:off x="2843808" y="6121478"/>
            <a:ext cx="1950277" cy="369332"/>
          </a:xfrm>
          <a:prstGeom prst="rect">
            <a:avLst/>
          </a:prstGeom>
          <a:noFill/>
        </p:spPr>
        <p:txBody>
          <a:bodyPr wrap="none" rtlCol="0">
            <a:spAutoFit/>
          </a:bodyPr>
          <a:lstStyle/>
          <a:p>
            <a:r>
              <a:rPr lang="en-GB" b="1" dirty="0" smtClean="0"/>
              <a:t>Duration - Years</a:t>
            </a:r>
            <a:endParaRPr lang="en-GB" b="1" dirty="0"/>
          </a:p>
        </p:txBody>
      </p:sp>
      <p:graphicFrame>
        <p:nvGraphicFramePr>
          <p:cNvPr id="8" name="Chart 7"/>
          <p:cNvGraphicFramePr>
            <a:graphicFrameLocks/>
          </p:cNvGraphicFramePr>
          <p:nvPr>
            <p:extLst>
              <p:ext uri="{D42A27DB-BD31-4B8C-83A1-F6EECF244321}">
                <p14:modId xmlns:p14="http://schemas.microsoft.com/office/powerpoint/2010/main" val="4262100710"/>
              </p:ext>
            </p:extLst>
          </p:nvPr>
        </p:nvGraphicFramePr>
        <p:xfrm>
          <a:off x="291977" y="2060847"/>
          <a:ext cx="8744519" cy="4156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0641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en-GB" dirty="0" smtClean="0">
                <a:solidFill>
                  <a:schemeClr val="bg1"/>
                </a:solidFill>
              </a:rPr>
              <a:t>Your</a:t>
            </a:r>
            <a:r>
              <a:rPr lang="fr-CA" dirty="0" smtClean="0">
                <a:solidFill>
                  <a:schemeClr val="bg1"/>
                </a:solidFill>
              </a:rPr>
              <a:t> </a:t>
            </a:r>
            <a:r>
              <a:rPr lang="en-GB" dirty="0" smtClean="0">
                <a:solidFill>
                  <a:schemeClr val="bg1"/>
                </a:solidFill>
              </a:rPr>
              <a:t>Presenter</a:t>
            </a:r>
          </a:p>
        </p:txBody>
      </p:sp>
      <p:sp>
        <p:nvSpPr>
          <p:cNvPr id="5" name="Espace réservé du contenu 2"/>
          <p:cNvSpPr>
            <a:spLocks noGrp="1"/>
          </p:cNvSpPr>
          <p:nvPr>
            <p:ph idx="1"/>
          </p:nvPr>
        </p:nvSpPr>
        <p:spPr>
          <a:xfrm>
            <a:off x="323528" y="2132856"/>
            <a:ext cx="8229600" cy="4340225"/>
          </a:xfrm>
        </p:spPr>
        <p:txBody>
          <a:bodyPr rtlCol="0">
            <a:normAutofit fontScale="85000" lnSpcReduction="20000"/>
          </a:bodyPr>
          <a:lstStyle/>
          <a:p>
            <a:pPr marL="114300" indent="0">
              <a:spcBef>
                <a:spcPts val="100"/>
              </a:spcBef>
              <a:buNone/>
            </a:pPr>
            <a:r>
              <a:rPr lang="en-GB" sz="3500" b="1" dirty="0">
                <a:solidFill>
                  <a:schemeClr val="tx1">
                    <a:lumMod val="75000"/>
                    <a:lumOff val="25000"/>
                  </a:schemeClr>
                </a:solidFill>
              </a:rPr>
              <a:t>Presenters Expertise</a:t>
            </a:r>
          </a:p>
          <a:p>
            <a:pPr lvl="1">
              <a:spcBef>
                <a:spcPts val="100"/>
              </a:spcBef>
              <a:buFont typeface="Arial" pitchFamily="34" charset="0"/>
              <a:buChar char="•"/>
            </a:pPr>
            <a:r>
              <a:rPr lang="en-GB" sz="3500" dirty="0" smtClean="0">
                <a:solidFill>
                  <a:schemeClr val="tx1">
                    <a:lumMod val="75000"/>
                    <a:lumOff val="25000"/>
                  </a:schemeClr>
                </a:solidFill>
              </a:rPr>
              <a:t>Business Analysis, </a:t>
            </a:r>
          </a:p>
          <a:p>
            <a:pPr lvl="2">
              <a:spcBef>
                <a:spcPts val="100"/>
              </a:spcBef>
              <a:buFont typeface="Arial" pitchFamily="34" charset="0"/>
              <a:buChar char="•"/>
            </a:pPr>
            <a:r>
              <a:rPr lang="en-GB" sz="3100" dirty="0" smtClean="0">
                <a:solidFill>
                  <a:schemeClr val="tx1">
                    <a:lumMod val="75000"/>
                    <a:lumOff val="25000"/>
                  </a:schemeClr>
                </a:solidFill>
              </a:rPr>
              <a:t>British </a:t>
            </a:r>
            <a:r>
              <a:rPr lang="en-GB" sz="3100" dirty="0">
                <a:solidFill>
                  <a:schemeClr val="tx1">
                    <a:lumMod val="75000"/>
                    <a:lumOff val="25000"/>
                  </a:schemeClr>
                </a:solidFill>
              </a:rPr>
              <a:t>Telecom (BT</a:t>
            </a:r>
            <a:r>
              <a:rPr lang="en-GB" sz="3100" dirty="0" smtClean="0">
                <a:solidFill>
                  <a:schemeClr val="tx1">
                    <a:lumMod val="75000"/>
                    <a:lumOff val="25000"/>
                  </a:schemeClr>
                </a:solidFill>
              </a:rPr>
              <a:t>), UK &amp; USA.</a:t>
            </a:r>
          </a:p>
          <a:p>
            <a:pPr lvl="2">
              <a:spcBef>
                <a:spcPts val="100"/>
              </a:spcBef>
              <a:buFont typeface="Arial" pitchFamily="34" charset="0"/>
              <a:buChar char="•"/>
            </a:pPr>
            <a:r>
              <a:rPr lang="en-GB" sz="3200" dirty="0">
                <a:solidFill>
                  <a:schemeClr val="tx1">
                    <a:lumMod val="75000"/>
                    <a:lumOff val="25000"/>
                  </a:schemeClr>
                </a:solidFill>
              </a:rPr>
              <a:t>(Inland Revenue) EDS, UK</a:t>
            </a:r>
            <a:endParaRPr lang="en-GB" sz="3100" dirty="0" smtClean="0">
              <a:solidFill>
                <a:schemeClr val="tx1">
                  <a:lumMod val="75000"/>
                  <a:lumOff val="25000"/>
                </a:schemeClr>
              </a:solidFill>
            </a:endParaRPr>
          </a:p>
          <a:p>
            <a:pPr lvl="1">
              <a:spcBef>
                <a:spcPts val="100"/>
              </a:spcBef>
              <a:buFont typeface="Arial" pitchFamily="34" charset="0"/>
              <a:buChar char="•"/>
            </a:pPr>
            <a:r>
              <a:rPr lang="en-GB" sz="3500" dirty="0" smtClean="0">
                <a:solidFill>
                  <a:schemeClr val="tx1">
                    <a:lumMod val="75000"/>
                    <a:lumOff val="25000"/>
                  </a:schemeClr>
                </a:solidFill>
              </a:rPr>
              <a:t>Senior Analyst, </a:t>
            </a:r>
          </a:p>
          <a:p>
            <a:pPr lvl="2">
              <a:spcBef>
                <a:spcPts val="100"/>
              </a:spcBef>
              <a:buFont typeface="Arial" pitchFamily="34" charset="0"/>
              <a:buChar char="•"/>
            </a:pPr>
            <a:r>
              <a:rPr lang="en-GB" sz="3100" dirty="0" smtClean="0">
                <a:solidFill>
                  <a:schemeClr val="tx1">
                    <a:lumMod val="75000"/>
                    <a:lumOff val="25000"/>
                  </a:schemeClr>
                </a:solidFill>
              </a:rPr>
              <a:t>E.S.A, European Space Agency, Holland.</a:t>
            </a:r>
          </a:p>
          <a:p>
            <a:pPr lvl="2">
              <a:spcBef>
                <a:spcPts val="100"/>
              </a:spcBef>
              <a:buFont typeface="Arial" pitchFamily="34" charset="0"/>
              <a:buChar char="•"/>
            </a:pPr>
            <a:r>
              <a:rPr lang="en-GB" sz="3200" dirty="0">
                <a:solidFill>
                  <a:schemeClr val="tx1">
                    <a:lumMod val="75000"/>
                    <a:lumOff val="25000"/>
                  </a:schemeClr>
                </a:solidFill>
              </a:rPr>
              <a:t>Blackburn Associates, </a:t>
            </a:r>
            <a:r>
              <a:rPr lang="en-GB" sz="3200" dirty="0" smtClean="0">
                <a:solidFill>
                  <a:schemeClr val="tx1">
                    <a:lumMod val="75000"/>
                    <a:lumOff val="25000"/>
                  </a:schemeClr>
                </a:solidFill>
              </a:rPr>
              <a:t>UK</a:t>
            </a:r>
          </a:p>
          <a:p>
            <a:pPr lvl="2">
              <a:spcBef>
                <a:spcPts val="100"/>
              </a:spcBef>
              <a:buFont typeface="Arial" pitchFamily="34" charset="0"/>
              <a:buChar char="•"/>
            </a:pPr>
            <a:r>
              <a:rPr lang="en-GB" sz="3200" dirty="0">
                <a:solidFill>
                  <a:schemeClr val="tx1">
                    <a:lumMod val="75000"/>
                    <a:lumOff val="25000"/>
                  </a:schemeClr>
                </a:solidFill>
              </a:rPr>
              <a:t>Unisys USA</a:t>
            </a:r>
            <a:r>
              <a:rPr lang="en-GB" sz="3200" dirty="0" smtClean="0">
                <a:solidFill>
                  <a:schemeClr val="tx1">
                    <a:lumMod val="75000"/>
                    <a:lumOff val="25000"/>
                  </a:schemeClr>
                </a:solidFill>
              </a:rPr>
              <a:t>.</a:t>
            </a:r>
          </a:p>
          <a:p>
            <a:pPr lvl="2">
              <a:spcBef>
                <a:spcPts val="100"/>
              </a:spcBef>
              <a:buFont typeface="Arial" pitchFamily="34" charset="0"/>
              <a:buChar char="•"/>
            </a:pPr>
            <a:r>
              <a:rPr lang="en-GB" sz="3200" dirty="0">
                <a:solidFill>
                  <a:schemeClr val="tx1">
                    <a:lumMod val="75000"/>
                    <a:lumOff val="25000"/>
                  </a:schemeClr>
                </a:solidFill>
              </a:rPr>
              <a:t>(HSBC) Formerly Midland Bank, </a:t>
            </a:r>
            <a:r>
              <a:rPr lang="en-GB" sz="3200" dirty="0" smtClean="0">
                <a:solidFill>
                  <a:schemeClr val="tx1">
                    <a:lumMod val="75000"/>
                    <a:lumOff val="25000"/>
                  </a:schemeClr>
                </a:solidFill>
              </a:rPr>
              <a:t>UK</a:t>
            </a:r>
          </a:p>
          <a:p>
            <a:pPr marL="514350" lvl="1" indent="0">
              <a:spcBef>
                <a:spcPts val="100"/>
              </a:spcBef>
              <a:buNone/>
            </a:pPr>
            <a:r>
              <a:rPr lang="en-GB" sz="3500" b="1" dirty="0" smtClean="0">
                <a:solidFill>
                  <a:schemeClr val="tx1">
                    <a:lumMod val="75000"/>
                    <a:lumOff val="25000"/>
                  </a:schemeClr>
                </a:solidFill>
              </a:rPr>
              <a:t>Responsibility</a:t>
            </a:r>
            <a:endParaRPr lang="en-GB" sz="3500" b="1" dirty="0">
              <a:solidFill>
                <a:schemeClr val="tx1">
                  <a:lumMod val="75000"/>
                  <a:lumOff val="25000"/>
                </a:schemeClr>
              </a:solidFill>
            </a:endParaRPr>
          </a:p>
          <a:p>
            <a:pPr lvl="1">
              <a:spcBef>
                <a:spcPts val="100"/>
              </a:spcBef>
              <a:buFont typeface="Arial" pitchFamily="34" charset="0"/>
              <a:buChar char="•"/>
            </a:pPr>
            <a:r>
              <a:rPr lang="en-GB" sz="3100" dirty="0">
                <a:solidFill>
                  <a:schemeClr val="tx1">
                    <a:lumMod val="75000"/>
                    <a:lumOff val="25000"/>
                  </a:schemeClr>
                </a:solidFill>
              </a:rPr>
              <a:t>All Technical </a:t>
            </a:r>
            <a:r>
              <a:rPr lang="en-GB" sz="3100" dirty="0" smtClean="0">
                <a:solidFill>
                  <a:schemeClr val="tx1">
                    <a:lumMod val="75000"/>
                    <a:lumOff val="25000"/>
                  </a:schemeClr>
                </a:solidFill>
              </a:rPr>
              <a:t>Designs.</a:t>
            </a:r>
            <a:endParaRPr lang="en-GB" sz="3100" dirty="0">
              <a:solidFill>
                <a:schemeClr val="tx1">
                  <a:lumMod val="75000"/>
                  <a:lumOff val="25000"/>
                </a:schemeClr>
              </a:solidFill>
            </a:endParaRPr>
          </a:p>
          <a:p>
            <a:pPr lvl="1">
              <a:spcBef>
                <a:spcPts val="100"/>
              </a:spcBef>
              <a:buFont typeface="Arial" pitchFamily="34" charset="0"/>
              <a:buChar char="•"/>
            </a:pPr>
            <a:r>
              <a:rPr lang="en-GB" sz="3100" dirty="0">
                <a:solidFill>
                  <a:schemeClr val="tx1">
                    <a:lumMod val="75000"/>
                    <a:lumOff val="25000"/>
                  </a:schemeClr>
                </a:solidFill>
              </a:rPr>
              <a:t>Business Strategy.</a:t>
            </a:r>
          </a:p>
          <a:p>
            <a:pPr marL="0" indent="0" fontAlgn="auto">
              <a:spcAft>
                <a:spcPts val="0"/>
              </a:spcAft>
              <a:buNone/>
              <a:defRPr/>
            </a:pPr>
            <a:endParaRPr lang="fr-CA" sz="3100" dirty="0">
              <a:solidFill>
                <a:schemeClr val="tx1">
                  <a:lumMod val="75000"/>
                  <a:lumOff val="25000"/>
                </a:schemeClr>
              </a:solidFill>
            </a:endParaRPr>
          </a:p>
        </p:txBody>
      </p:sp>
    </p:spTree>
    <p:extLst>
      <p:ext uri="{BB962C8B-B14F-4D97-AF65-F5344CB8AC3E}">
        <p14:creationId xmlns:p14="http://schemas.microsoft.com/office/powerpoint/2010/main" val="79011323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88640"/>
            <a:ext cx="8229600" cy="1143000"/>
          </a:xfrm>
        </p:spPr>
        <p:txBody>
          <a:bodyPr/>
          <a:lstStyle/>
          <a:p>
            <a:r>
              <a:rPr lang="en-GB" dirty="0" smtClean="0">
                <a:solidFill>
                  <a:schemeClr val="bg1"/>
                </a:solidFill>
              </a:rPr>
              <a:t>Operational Income Margins</a:t>
            </a:r>
            <a:endParaRPr lang="fr-CA" dirty="0">
              <a:solidFill>
                <a:schemeClr val="bg1"/>
              </a:solidFill>
            </a:endParaRPr>
          </a:p>
        </p:txBody>
      </p:sp>
      <p:sp>
        <p:nvSpPr>
          <p:cNvPr id="4" name="Content Placeholder 2"/>
          <p:cNvSpPr txBox="1">
            <a:spLocks/>
          </p:cNvSpPr>
          <p:nvPr/>
        </p:nvSpPr>
        <p:spPr>
          <a:xfrm>
            <a:off x="323528" y="2348880"/>
            <a:ext cx="7488832" cy="3411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GB" sz="2400" b="1" dirty="0" smtClean="0">
              <a:solidFill>
                <a:sysClr val="windowText" lastClr="000000"/>
              </a:solidFill>
              <a:latin typeface="Accord SF" pitchFamily="2" charset="0"/>
            </a:endParaRPr>
          </a:p>
          <a:p>
            <a:pPr marL="0" indent="0" fontAlgn="auto">
              <a:spcAft>
                <a:spcPts val="0"/>
              </a:spcAft>
              <a:buFont typeface="Arial" pitchFamily="34" charset="0"/>
              <a:buNone/>
            </a:pPr>
            <a:endParaRPr lang="en-GB" dirty="0">
              <a:solidFill>
                <a:sysClr val="windowText" lastClr="000000"/>
              </a:solidFill>
              <a:latin typeface="Franklin Gothic Book"/>
            </a:endParaRPr>
          </a:p>
        </p:txBody>
      </p:sp>
      <p:sp>
        <p:nvSpPr>
          <p:cNvPr id="6" name="Title 1"/>
          <p:cNvSpPr txBox="1">
            <a:spLocks/>
          </p:cNvSpPr>
          <p:nvPr/>
        </p:nvSpPr>
        <p:spPr bwMode="auto">
          <a:xfrm>
            <a:off x="27831" y="2636912"/>
            <a:ext cx="8915400" cy="2304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GB" sz="4800" dirty="0">
                <a:solidFill>
                  <a:prstClr val="black">
                    <a:lumMod val="75000"/>
                    <a:lumOff val="25000"/>
                  </a:prstClr>
                </a:solidFill>
                <a:latin typeface="Arial" charset="0"/>
                <a:ea typeface="+mn-ea"/>
                <a:cs typeface="+mn-cs"/>
              </a:rPr>
              <a:t>Thank You For Attending</a:t>
            </a:r>
            <a:br>
              <a:rPr lang="en-GB" sz="4800" dirty="0">
                <a:solidFill>
                  <a:prstClr val="black">
                    <a:lumMod val="75000"/>
                    <a:lumOff val="25000"/>
                  </a:prstClr>
                </a:solidFill>
                <a:latin typeface="Arial" charset="0"/>
                <a:ea typeface="+mn-ea"/>
                <a:cs typeface="+mn-cs"/>
              </a:rPr>
            </a:br>
            <a:r>
              <a:rPr lang="en-GB" sz="4800" dirty="0" smtClean="0">
                <a:solidFill>
                  <a:prstClr val="black">
                    <a:lumMod val="75000"/>
                    <a:lumOff val="25000"/>
                  </a:prstClr>
                </a:solidFill>
                <a:latin typeface="Arial" charset="0"/>
                <a:ea typeface="+mn-ea"/>
                <a:cs typeface="+mn-cs"/>
              </a:rPr>
              <a:t>Any Questions</a:t>
            </a:r>
            <a:r>
              <a:rPr lang="en-GB" sz="4800" dirty="0">
                <a:solidFill>
                  <a:prstClr val="black">
                    <a:lumMod val="75000"/>
                    <a:lumOff val="25000"/>
                  </a:prstClr>
                </a:solidFill>
                <a:latin typeface="Arial" charset="0"/>
                <a:ea typeface="+mn-ea"/>
                <a:cs typeface="+mn-cs"/>
              </a:rPr>
              <a:t>?</a:t>
            </a:r>
          </a:p>
        </p:txBody>
      </p:sp>
    </p:spTree>
    <p:extLst>
      <p:ext uri="{BB962C8B-B14F-4D97-AF65-F5344CB8AC3E}">
        <p14:creationId xmlns:p14="http://schemas.microsoft.com/office/powerpoint/2010/main" val="3968815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16632"/>
            <a:ext cx="8229600" cy="1143000"/>
          </a:xfrm>
        </p:spPr>
        <p:txBody>
          <a:bodyPr/>
          <a:lstStyle/>
          <a:p>
            <a:r>
              <a:rPr lang="en-GB" dirty="0" smtClean="0">
                <a:solidFill>
                  <a:schemeClr val="bg1"/>
                </a:solidFill>
              </a:rPr>
              <a:t>All about Carbon Emissions</a:t>
            </a:r>
            <a:endParaRPr lang="fr-CA" dirty="0">
              <a:solidFill>
                <a:schemeClr val="bg1"/>
              </a:solidFill>
            </a:endParaRPr>
          </a:p>
        </p:txBody>
      </p:sp>
      <p:sp>
        <p:nvSpPr>
          <p:cNvPr id="5" name="Content Placeholder 2"/>
          <p:cNvSpPr>
            <a:spLocks noGrp="1"/>
          </p:cNvSpPr>
          <p:nvPr>
            <p:ph idx="1"/>
          </p:nvPr>
        </p:nvSpPr>
        <p:spPr bwMode="auto">
          <a:xfrm>
            <a:off x="395536" y="1988840"/>
            <a:ext cx="8496944" cy="4392488"/>
          </a:xfrm>
          <a:prstGeom prst="rect">
            <a:avLst/>
          </a:prstGeom>
          <a:noFill/>
          <a:ln w="9525">
            <a:noFill/>
            <a:miter lim="800000"/>
            <a:headEnd/>
            <a:tailEnd/>
          </a:ln>
        </p:spPr>
        <p:txBody>
          <a:bodyP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34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GB" sz="9800" b="1" dirty="0" smtClean="0">
                <a:solidFill>
                  <a:schemeClr val="tx1">
                    <a:lumMod val="75000"/>
                    <a:lumOff val="25000"/>
                  </a:schemeClr>
                </a:solidFill>
              </a:rPr>
              <a:t>Cost of Carbon Emissions</a:t>
            </a:r>
          </a:p>
          <a:p>
            <a:pPr marL="0" marR="0" lvl="0" indent="0" defTabSz="914400" eaLnBrk="1" fontAlgn="auto" latinLnBrk="0" hangingPunct="1">
              <a:lnSpc>
                <a:spcPct val="100000"/>
              </a:lnSpc>
              <a:spcBef>
                <a:spcPts val="0"/>
              </a:spcBef>
              <a:spcAft>
                <a:spcPts val="0"/>
              </a:spcAft>
              <a:buClrTx/>
              <a:buSzTx/>
              <a:buFontTx/>
              <a:buNone/>
              <a:tabLst/>
              <a:defRPr/>
            </a:pPr>
            <a:endParaRPr lang="en-GB" sz="4000" dirty="0">
              <a:solidFill>
                <a:schemeClr val="tx1">
                  <a:lumMod val="75000"/>
                  <a:lumOff val="25000"/>
                </a:schemeClr>
              </a:solidFill>
            </a:endParaRPr>
          </a:p>
          <a:p>
            <a:pPr marL="714375" lvl="1" indent="-447675" fontAlgn="auto">
              <a:spcBef>
                <a:spcPts val="0"/>
              </a:spcBef>
              <a:spcAft>
                <a:spcPts val="0"/>
              </a:spcAft>
              <a:buFont typeface="Arial" pitchFamily="34" charset="0"/>
              <a:buChar char="•"/>
            </a:pPr>
            <a:r>
              <a:rPr lang="en-GB" sz="9600" dirty="0" smtClean="0">
                <a:solidFill>
                  <a:schemeClr val="tx1">
                    <a:lumMod val="75000"/>
                    <a:lumOff val="25000"/>
                  </a:schemeClr>
                </a:solidFill>
              </a:rPr>
              <a:t>EU Debating target reduction of CO2 by 30% by 2020.</a:t>
            </a:r>
            <a:endParaRPr lang="en-GB" sz="9600" dirty="0">
              <a:solidFill>
                <a:schemeClr val="tx1">
                  <a:lumMod val="75000"/>
                  <a:lumOff val="25000"/>
                </a:schemeClr>
              </a:solidFill>
            </a:endParaRPr>
          </a:p>
          <a:p>
            <a:pPr marL="714375" lvl="1" indent="-447675" fontAlgn="auto">
              <a:spcBef>
                <a:spcPts val="0"/>
              </a:spcBef>
              <a:spcAft>
                <a:spcPts val="0"/>
              </a:spcAft>
              <a:buFont typeface="Arial" pitchFamily="34" charset="0"/>
              <a:buChar char="•"/>
            </a:pPr>
            <a:r>
              <a:rPr lang="en-GB" sz="9600" dirty="0" smtClean="0">
                <a:solidFill>
                  <a:schemeClr val="tx1">
                    <a:lumMod val="75000"/>
                    <a:lumOff val="25000"/>
                  </a:schemeClr>
                </a:solidFill>
              </a:rPr>
              <a:t>Power Station, Oil, Diesel, Coal.</a:t>
            </a:r>
          </a:p>
          <a:p>
            <a:pPr marL="714375" lvl="1" indent="-447675" fontAlgn="auto">
              <a:spcBef>
                <a:spcPts val="0"/>
              </a:spcBef>
              <a:spcAft>
                <a:spcPts val="0"/>
              </a:spcAft>
              <a:buFont typeface="Arial" pitchFamily="34" charset="0"/>
              <a:buChar char="•"/>
            </a:pPr>
            <a:r>
              <a:rPr lang="en-GB" sz="9600" dirty="0" smtClean="0">
                <a:solidFill>
                  <a:schemeClr val="tx1">
                    <a:lumMod val="75000"/>
                    <a:lumOff val="25000"/>
                  </a:schemeClr>
                </a:solidFill>
              </a:rPr>
              <a:t>Vehicle, Hydrogen cell Vehicles and Hybrid vehicle. </a:t>
            </a:r>
          </a:p>
          <a:p>
            <a:pPr marL="714375" lvl="1" indent="-447675" fontAlgn="auto">
              <a:spcBef>
                <a:spcPts val="0"/>
              </a:spcBef>
              <a:spcAft>
                <a:spcPts val="0"/>
              </a:spcAft>
              <a:buFont typeface="Arial" pitchFamily="34" charset="0"/>
              <a:buChar char="•"/>
            </a:pPr>
            <a:r>
              <a:rPr lang="en-GB" sz="9600" dirty="0" smtClean="0">
                <a:solidFill>
                  <a:schemeClr val="tx1">
                    <a:lumMod val="75000"/>
                    <a:lumOff val="25000"/>
                  </a:schemeClr>
                </a:solidFill>
              </a:rPr>
              <a:t>Global trade, cost of transport!!</a:t>
            </a:r>
          </a:p>
          <a:p>
            <a:pPr marL="714375" lvl="1" indent="-447675" fontAlgn="auto">
              <a:spcBef>
                <a:spcPts val="0"/>
              </a:spcBef>
              <a:spcAft>
                <a:spcPts val="0"/>
              </a:spcAft>
              <a:buFont typeface="Arial" pitchFamily="34" charset="0"/>
              <a:buChar char="•"/>
            </a:pPr>
            <a:r>
              <a:rPr lang="en-GB" sz="9600" dirty="0" smtClean="0">
                <a:solidFill>
                  <a:schemeClr val="tx1">
                    <a:lumMod val="75000"/>
                    <a:lumOff val="25000"/>
                  </a:schemeClr>
                </a:solidFill>
              </a:rPr>
              <a:t>Global Communication, large carbon footprint.</a:t>
            </a:r>
          </a:p>
          <a:p>
            <a:pPr marL="1114425" lvl="2" indent="-447675" fontAlgn="auto">
              <a:spcBef>
                <a:spcPts val="0"/>
              </a:spcBef>
              <a:spcAft>
                <a:spcPts val="0"/>
              </a:spcAft>
              <a:buFont typeface="Arial" pitchFamily="34" charset="0"/>
              <a:buChar char="•"/>
            </a:pPr>
            <a:r>
              <a:rPr lang="en-GB" sz="9200" dirty="0" smtClean="0">
                <a:solidFill>
                  <a:schemeClr val="tx1">
                    <a:lumMod val="75000"/>
                    <a:lumOff val="25000"/>
                  </a:schemeClr>
                </a:solidFill>
              </a:rPr>
              <a:t>20 Emails per day size 1Mb = 20g CO2 per email.</a:t>
            </a:r>
          </a:p>
          <a:p>
            <a:pPr marL="1114425" lvl="2" indent="-447675" fontAlgn="auto">
              <a:spcBef>
                <a:spcPts val="0"/>
              </a:spcBef>
              <a:spcAft>
                <a:spcPts val="0"/>
              </a:spcAft>
              <a:buFont typeface="Arial" pitchFamily="34" charset="0"/>
              <a:buChar char="•"/>
            </a:pPr>
            <a:r>
              <a:rPr lang="en-GB" sz="9200" dirty="0" smtClean="0">
                <a:solidFill>
                  <a:schemeClr val="tx1">
                    <a:lumMod val="75000"/>
                    <a:lumOff val="25000"/>
                  </a:schemeClr>
                </a:solidFill>
              </a:rPr>
              <a:t>Per year 12kg CO2.</a:t>
            </a:r>
          </a:p>
          <a:p>
            <a:pPr marL="1114425" lvl="2" indent="-447675" fontAlgn="auto">
              <a:spcBef>
                <a:spcPts val="0"/>
              </a:spcBef>
              <a:spcAft>
                <a:spcPts val="0"/>
              </a:spcAft>
              <a:buFont typeface="Arial" pitchFamily="34" charset="0"/>
              <a:buChar char="•"/>
            </a:pPr>
            <a:r>
              <a:rPr lang="en-GB" sz="9200" dirty="0" smtClean="0">
                <a:solidFill>
                  <a:schemeClr val="tx1">
                    <a:lumMod val="75000"/>
                    <a:lumOff val="25000"/>
                  </a:schemeClr>
                </a:solidFill>
              </a:rPr>
              <a:t>Now how many emails are sent globally? 294 Billion per day, extrapolated based on 2010!!</a:t>
            </a:r>
          </a:p>
          <a:p>
            <a:pPr marL="714375" lvl="1" indent="-447675" fontAlgn="auto">
              <a:spcBef>
                <a:spcPts val="0"/>
              </a:spcBef>
              <a:spcAft>
                <a:spcPts val="0"/>
              </a:spcAft>
              <a:buFont typeface="Arial" pitchFamily="34" charset="0"/>
              <a:buChar char="•"/>
            </a:pPr>
            <a:r>
              <a:rPr lang="en-GB" sz="9600" dirty="0" smtClean="0">
                <a:solidFill>
                  <a:schemeClr val="tx1">
                    <a:lumMod val="75000"/>
                    <a:lumOff val="25000"/>
                  </a:schemeClr>
                </a:solidFill>
              </a:rPr>
              <a:t>Consumer goods, Standby or Sleep both consume up to 80% of energy, new generation of consumer goods consume &lt;1%</a:t>
            </a:r>
          </a:p>
          <a:p>
            <a:pPr marL="714375" lvl="1" indent="-447675" fontAlgn="auto">
              <a:spcBef>
                <a:spcPts val="0"/>
              </a:spcBef>
              <a:spcAft>
                <a:spcPts val="0"/>
              </a:spcAft>
              <a:buFont typeface="Arial" pitchFamily="34" charset="0"/>
              <a:buChar char="•"/>
            </a:pPr>
            <a:endParaRPr lang="en-GB" sz="9600" dirty="0">
              <a:solidFill>
                <a:schemeClr val="tx1">
                  <a:lumMod val="75000"/>
                  <a:lumOff val="2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88467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16632"/>
            <a:ext cx="8229600" cy="1143000"/>
          </a:xfrm>
        </p:spPr>
        <p:txBody>
          <a:bodyPr/>
          <a:lstStyle/>
          <a:p>
            <a:r>
              <a:rPr lang="en-GB" dirty="0" smtClean="0">
                <a:solidFill>
                  <a:schemeClr val="bg1"/>
                </a:solidFill>
              </a:rPr>
              <a:t>Reduce CO2 Using </a:t>
            </a:r>
            <a:br>
              <a:rPr lang="en-GB" dirty="0" smtClean="0">
                <a:solidFill>
                  <a:schemeClr val="bg1"/>
                </a:solidFill>
              </a:rPr>
            </a:br>
            <a:r>
              <a:rPr lang="en-GB" dirty="0" smtClean="0">
                <a:solidFill>
                  <a:schemeClr val="bg1"/>
                </a:solidFill>
              </a:rPr>
              <a:t>Renewable </a:t>
            </a:r>
            <a:r>
              <a:rPr lang="en-GB" dirty="0">
                <a:solidFill>
                  <a:schemeClr val="bg1"/>
                </a:solidFill>
              </a:rPr>
              <a:t>Energy</a:t>
            </a:r>
            <a:endParaRPr lang="fr-CA" dirty="0">
              <a:solidFill>
                <a:schemeClr val="bg1"/>
              </a:solidFill>
            </a:endParaRPr>
          </a:p>
        </p:txBody>
      </p:sp>
      <p:sp>
        <p:nvSpPr>
          <p:cNvPr id="5" name="Content Placeholder 2"/>
          <p:cNvSpPr>
            <a:spLocks noGrp="1"/>
          </p:cNvSpPr>
          <p:nvPr>
            <p:ph idx="1"/>
          </p:nvPr>
        </p:nvSpPr>
        <p:spPr bwMode="auto">
          <a:xfrm>
            <a:off x="395536" y="1988840"/>
            <a:ext cx="8496944" cy="4392488"/>
          </a:xfrm>
          <a:prstGeom prst="rect">
            <a:avLst/>
          </a:prstGeom>
          <a:noFill/>
          <a:ln w="9525">
            <a:noFill/>
            <a:miter lim="800000"/>
            <a:headEnd/>
            <a:tailEnd/>
          </a:ln>
        </p:spPr>
        <p:txBody>
          <a:bodyP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800" b="1" dirty="0" smtClean="0">
                <a:solidFill>
                  <a:schemeClr val="tx1">
                    <a:lumMod val="75000"/>
                    <a:lumOff val="25000"/>
                  </a:schemeClr>
                </a:solidFill>
              </a:rPr>
              <a:t>Renewable Energy PV</a:t>
            </a:r>
          </a:p>
          <a:p>
            <a:pPr marL="0" marR="0" lvl="0" indent="0" defTabSz="914400" eaLnBrk="1" fontAlgn="auto" latinLnBrk="0" hangingPunct="1">
              <a:lnSpc>
                <a:spcPct val="100000"/>
              </a:lnSpc>
              <a:spcBef>
                <a:spcPts val="0"/>
              </a:spcBef>
              <a:spcAft>
                <a:spcPts val="0"/>
              </a:spcAft>
              <a:buClrTx/>
              <a:buSzTx/>
              <a:buFontTx/>
              <a:buNone/>
              <a:tabLst/>
              <a:defRPr/>
            </a:pPr>
            <a:endParaRPr lang="en-GB" sz="4000" dirty="0">
              <a:solidFill>
                <a:schemeClr val="tx1">
                  <a:lumMod val="75000"/>
                  <a:lumOff val="25000"/>
                </a:schemeClr>
              </a:solidFill>
            </a:endParaRPr>
          </a:p>
          <a:p>
            <a:pPr marL="714375" lvl="1" indent="-447675" fontAlgn="auto">
              <a:spcBef>
                <a:spcPts val="0"/>
              </a:spcBef>
              <a:spcAft>
                <a:spcPts val="0"/>
              </a:spcAft>
              <a:buFont typeface="Arial" pitchFamily="34" charset="0"/>
              <a:buChar char="•"/>
            </a:pPr>
            <a:r>
              <a:rPr lang="en-GB" sz="9600" dirty="0" smtClean="0">
                <a:solidFill>
                  <a:schemeClr val="tx1">
                    <a:lumMod val="75000"/>
                    <a:lumOff val="25000"/>
                  </a:schemeClr>
                </a:solidFill>
              </a:rPr>
              <a:t>Photovoltaic-PV.</a:t>
            </a:r>
          </a:p>
          <a:p>
            <a:pPr marL="1114425" lvl="2" indent="-447675" fontAlgn="auto">
              <a:spcBef>
                <a:spcPts val="0"/>
              </a:spcBef>
              <a:spcAft>
                <a:spcPts val="0"/>
              </a:spcAft>
              <a:buFont typeface="Arial" pitchFamily="34" charset="0"/>
              <a:buChar char="•"/>
            </a:pPr>
            <a:r>
              <a:rPr lang="en-GB" sz="9200" dirty="0" err="1" smtClean="0">
                <a:solidFill>
                  <a:schemeClr val="tx1">
                    <a:lumMod val="75000"/>
                    <a:lumOff val="25000"/>
                  </a:schemeClr>
                </a:solidFill>
              </a:rPr>
              <a:t>Monocrystalline</a:t>
            </a:r>
            <a:endParaRPr lang="en-GB" sz="9200" dirty="0" smtClean="0">
              <a:solidFill>
                <a:schemeClr val="tx1">
                  <a:lumMod val="75000"/>
                  <a:lumOff val="25000"/>
                </a:schemeClr>
              </a:solidFill>
            </a:endParaRPr>
          </a:p>
          <a:p>
            <a:pPr marL="1571625" lvl="3" indent="-447675" fontAlgn="auto">
              <a:spcBef>
                <a:spcPts val="0"/>
              </a:spcBef>
              <a:spcAft>
                <a:spcPts val="0"/>
              </a:spcAft>
              <a:buFont typeface="Arial" pitchFamily="34" charset="0"/>
              <a:buChar char="•"/>
            </a:pPr>
            <a:r>
              <a:rPr lang="en-GB" sz="8800" dirty="0">
                <a:solidFill>
                  <a:schemeClr val="tx1">
                    <a:lumMod val="75000"/>
                    <a:lumOff val="25000"/>
                  </a:schemeClr>
                </a:solidFill>
              </a:rPr>
              <a:t>cells are cut from a single crystal of silicon- they are effectively a slice from a crystal</a:t>
            </a:r>
            <a:r>
              <a:rPr lang="en-GB" sz="8800" dirty="0" smtClean="0">
                <a:solidFill>
                  <a:schemeClr val="tx1">
                    <a:lumMod val="75000"/>
                    <a:lumOff val="25000"/>
                  </a:schemeClr>
                </a:solidFill>
              </a:rPr>
              <a:t>.</a:t>
            </a:r>
          </a:p>
          <a:p>
            <a:pPr marL="1571625" lvl="3" indent="-447675" fontAlgn="auto">
              <a:spcBef>
                <a:spcPts val="0"/>
              </a:spcBef>
              <a:spcAft>
                <a:spcPts val="0"/>
              </a:spcAft>
              <a:buFont typeface="Arial" pitchFamily="34" charset="0"/>
              <a:buChar char="•"/>
            </a:pPr>
            <a:r>
              <a:rPr lang="en-GB" sz="8800" dirty="0">
                <a:solidFill>
                  <a:schemeClr val="tx1">
                    <a:lumMod val="75000"/>
                    <a:lumOff val="25000"/>
                  </a:schemeClr>
                </a:solidFill>
              </a:rPr>
              <a:t>Efficiency </a:t>
            </a:r>
            <a:r>
              <a:rPr lang="en-GB" sz="8800" dirty="0" smtClean="0">
                <a:solidFill>
                  <a:schemeClr val="tx1">
                    <a:lumMod val="75000"/>
                    <a:lumOff val="25000"/>
                  </a:schemeClr>
                </a:solidFill>
              </a:rPr>
              <a:t>15%-17%</a:t>
            </a:r>
          </a:p>
          <a:p>
            <a:pPr marL="1571625" lvl="3" indent="-447675" fontAlgn="auto">
              <a:spcBef>
                <a:spcPts val="0"/>
              </a:spcBef>
              <a:spcAft>
                <a:spcPts val="0"/>
              </a:spcAft>
              <a:buFont typeface="Arial" pitchFamily="34" charset="0"/>
              <a:buChar char="•"/>
            </a:pPr>
            <a:r>
              <a:rPr lang="en-GB" sz="8800" dirty="0">
                <a:solidFill>
                  <a:schemeClr val="tx1">
                    <a:lumMod val="75000"/>
                    <a:lumOff val="25000"/>
                  </a:schemeClr>
                </a:solidFill>
              </a:rPr>
              <a:t>Cost $</a:t>
            </a:r>
            <a:r>
              <a:rPr lang="en-GB" sz="8800" dirty="0" smtClean="0">
                <a:solidFill>
                  <a:schemeClr val="tx1">
                    <a:lumMod val="75000"/>
                    <a:lumOff val="25000"/>
                  </a:schemeClr>
                </a:solidFill>
              </a:rPr>
              <a:t>0.90-</a:t>
            </a:r>
            <a:r>
              <a:rPr lang="en-GB" sz="8800" dirty="0">
                <a:solidFill>
                  <a:schemeClr val="tx1">
                    <a:lumMod val="75000"/>
                    <a:lumOff val="25000"/>
                  </a:schemeClr>
                </a:solidFill>
              </a:rPr>
              <a:t>$</a:t>
            </a:r>
            <a:r>
              <a:rPr lang="en-GB" sz="8800" dirty="0" smtClean="0">
                <a:solidFill>
                  <a:schemeClr val="tx1">
                    <a:lumMod val="75000"/>
                    <a:lumOff val="25000"/>
                  </a:schemeClr>
                </a:solidFill>
              </a:rPr>
              <a:t>1.10 </a:t>
            </a:r>
            <a:r>
              <a:rPr lang="en-GB" sz="8800" dirty="0">
                <a:solidFill>
                  <a:schemeClr val="tx1">
                    <a:lumMod val="75000"/>
                    <a:lumOff val="25000"/>
                  </a:schemeClr>
                </a:solidFill>
              </a:rPr>
              <a:t>per watt</a:t>
            </a:r>
          </a:p>
          <a:p>
            <a:pPr marL="1114425" lvl="2" indent="-447675" fontAlgn="auto">
              <a:spcBef>
                <a:spcPts val="0"/>
              </a:spcBef>
              <a:spcAft>
                <a:spcPts val="0"/>
              </a:spcAft>
              <a:buFont typeface="Arial" pitchFamily="34" charset="0"/>
              <a:buChar char="•"/>
            </a:pPr>
            <a:r>
              <a:rPr lang="en-GB" sz="9600" dirty="0" smtClean="0">
                <a:solidFill>
                  <a:schemeClr val="tx1">
                    <a:lumMod val="75000"/>
                    <a:lumOff val="25000"/>
                  </a:schemeClr>
                </a:solidFill>
              </a:rPr>
              <a:t>Polycrystalline </a:t>
            </a:r>
          </a:p>
          <a:p>
            <a:pPr marL="1571625" lvl="3" indent="-447675" fontAlgn="auto">
              <a:spcBef>
                <a:spcPts val="0"/>
              </a:spcBef>
              <a:spcAft>
                <a:spcPts val="0"/>
              </a:spcAft>
              <a:buFont typeface="Arial" pitchFamily="34" charset="0"/>
              <a:buChar char="•"/>
            </a:pPr>
            <a:r>
              <a:rPr lang="en-GB" sz="9200" dirty="0">
                <a:solidFill>
                  <a:schemeClr val="tx1">
                    <a:lumMod val="75000"/>
                    <a:lumOff val="25000"/>
                  </a:schemeClr>
                </a:solidFill>
              </a:rPr>
              <a:t>cells are effectively a slice cut from a block of silicon, consisting of a large number of crystals.</a:t>
            </a:r>
            <a:endParaRPr lang="en-GB" sz="9200" dirty="0" smtClean="0">
              <a:solidFill>
                <a:schemeClr val="tx1">
                  <a:lumMod val="75000"/>
                  <a:lumOff val="25000"/>
                </a:schemeClr>
              </a:solidFill>
            </a:endParaRPr>
          </a:p>
          <a:p>
            <a:pPr marL="1571625" lvl="3" indent="-447675" fontAlgn="auto">
              <a:spcBef>
                <a:spcPts val="0"/>
              </a:spcBef>
              <a:spcAft>
                <a:spcPts val="0"/>
              </a:spcAft>
              <a:buFont typeface="Arial" pitchFamily="34" charset="0"/>
              <a:buChar char="•"/>
            </a:pPr>
            <a:r>
              <a:rPr lang="en-GB" sz="8800" dirty="0" smtClean="0">
                <a:solidFill>
                  <a:schemeClr val="tx1">
                    <a:lumMod val="75000"/>
                    <a:lumOff val="25000"/>
                  </a:schemeClr>
                </a:solidFill>
              </a:rPr>
              <a:t>Efficiency 14%-16%</a:t>
            </a:r>
          </a:p>
          <a:p>
            <a:pPr marL="1571625" lvl="3" indent="-447675" fontAlgn="auto">
              <a:spcBef>
                <a:spcPts val="0"/>
              </a:spcBef>
              <a:spcAft>
                <a:spcPts val="0"/>
              </a:spcAft>
              <a:buFont typeface="Arial" pitchFamily="34" charset="0"/>
              <a:buChar char="•"/>
            </a:pPr>
            <a:r>
              <a:rPr lang="en-GB" sz="8800" dirty="0" smtClean="0">
                <a:solidFill>
                  <a:schemeClr val="tx1">
                    <a:lumMod val="75000"/>
                    <a:lumOff val="25000"/>
                  </a:schemeClr>
                </a:solidFill>
              </a:rPr>
              <a:t>Cost $0.79-$1.00 per watt</a:t>
            </a:r>
          </a:p>
          <a:p>
            <a:pPr marL="266700" lvl="1" indent="0" fontAlgn="auto">
              <a:spcBef>
                <a:spcPts val="0"/>
              </a:spcBef>
              <a:spcAft>
                <a:spcPts val="0"/>
              </a:spcAft>
              <a:buNone/>
            </a:pPr>
            <a:endParaRPr lang="en-GB" sz="9600" dirty="0">
              <a:solidFill>
                <a:schemeClr val="tx1">
                  <a:lumMod val="75000"/>
                  <a:lumOff val="2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03789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16632"/>
            <a:ext cx="8229600" cy="1143000"/>
          </a:xfrm>
        </p:spPr>
        <p:txBody>
          <a:bodyPr/>
          <a:lstStyle/>
          <a:p>
            <a:r>
              <a:rPr lang="en-GB" dirty="0" smtClean="0">
                <a:solidFill>
                  <a:schemeClr val="bg1"/>
                </a:solidFill>
              </a:rPr>
              <a:t>Reduce CO2 Using </a:t>
            </a:r>
            <a:br>
              <a:rPr lang="en-GB" dirty="0" smtClean="0">
                <a:solidFill>
                  <a:schemeClr val="bg1"/>
                </a:solidFill>
              </a:rPr>
            </a:br>
            <a:r>
              <a:rPr lang="en-GB" dirty="0" smtClean="0">
                <a:solidFill>
                  <a:schemeClr val="bg1"/>
                </a:solidFill>
              </a:rPr>
              <a:t>Renewable </a:t>
            </a:r>
            <a:r>
              <a:rPr lang="en-GB" dirty="0">
                <a:solidFill>
                  <a:schemeClr val="bg1"/>
                </a:solidFill>
              </a:rPr>
              <a:t>Energy</a:t>
            </a:r>
            <a:endParaRPr lang="fr-CA" dirty="0">
              <a:solidFill>
                <a:schemeClr val="bg1"/>
              </a:solidFill>
            </a:endParaRPr>
          </a:p>
        </p:txBody>
      </p:sp>
      <p:sp>
        <p:nvSpPr>
          <p:cNvPr id="5" name="Content Placeholder 2"/>
          <p:cNvSpPr>
            <a:spLocks noGrp="1"/>
          </p:cNvSpPr>
          <p:nvPr>
            <p:ph idx="1"/>
          </p:nvPr>
        </p:nvSpPr>
        <p:spPr bwMode="auto">
          <a:xfrm>
            <a:off x="395536" y="1988840"/>
            <a:ext cx="8496944" cy="4392488"/>
          </a:xfrm>
          <a:prstGeom prst="rect">
            <a:avLst/>
          </a:prstGeom>
          <a:noFill/>
          <a:ln w="9525">
            <a:noFill/>
            <a:miter lim="800000"/>
            <a:headEnd/>
            <a:tailEnd/>
          </a:ln>
        </p:spPr>
        <p:txBody>
          <a:bodyPr>
            <a:normAutofit fontScale="6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4000" b="1" dirty="0" smtClean="0">
                <a:solidFill>
                  <a:schemeClr val="tx1">
                    <a:lumMod val="75000"/>
                    <a:lumOff val="25000"/>
                  </a:schemeClr>
                </a:solidFill>
              </a:rPr>
              <a:t>Renewable Energy PV</a:t>
            </a:r>
          </a:p>
          <a:p>
            <a:pPr marL="1114425" lvl="2" indent="-447675" fontAlgn="auto">
              <a:spcBef>
                <a:spcPts val="0"/>
              </a:spcBef>
              <a:spcAft>
                <a:spcPts val="0"/>
              </a:spcAft>
              <a:buFont typeface="Arial" pitchFamily="34" charset="0"/>
              <a:buChar char="•"/>
            </a:pPr>
            <a:r>
              <a:rPr lang="en-GB" sz="3300" dirty="0" smtClean="0">
                <a:solidFill>
                  <a:schemeClr val="tx1">
                    <a:lumMod val="75000"/>
                    <a:lumOff val="25000"/>
                  </a:schemeClr>
                </a:solidFill>
              </a:rPr>
              <a:t>Concentrated </a:t>
            </a:r>
            <a:r>
              <a:rPr lang="en-GB" sz="3300" dirty="0">
                <a:solidFill>
                  <a:schemeClr val="tx1">
                    <a:lumMod val="75000"/>
                    <a:lumOff val="25000"/>
                  </a:schemeClr>
                </a:solidFill>
              </a:rPr>
              <a:t>PV</a:t>
            </a:r>
          </a:p>
          <a:p>
            <a:pPr marL="1571625" lvl="3" indent="-447675" algn="just" fontAlgn="auto">
              <a:spcBef>
                <a:spcPts val="0"/>
              </a:spcBef>
              <a:spcAft>
                <a:spcPts val="0"/>
              </a:spcAft>
              <a:buFont typeface="Arial" pitchFamily="34" charset="0"/>
              <a:buChar char="•"/>
            </a:pPr>
            <a:r>
              <a:rPr lang="en-GB" sz="3500" dirty="0">
                <a:solidFill>
                  <a:schemeClr val="tx1">
                    <a:lumMod val="75000"/>
                    <a:lumOff val="25000"/>
                  </a:schemeClr>
                </a:solidFill>
              </a:rPr>
              <a:t>These systems are unique because sunlight is concentrated through a lens onto high performance solar cells, thus increasing the electricity generated</a:t>
            </a:r>
            <a:r>
              <a:rPr lang="en-GB" sz="3500" dirty="0" smtClean="0">
                <a:solidFill>
                  <a:schemeClr val="tx1">
                    <a:lumMod val="75000"/>
                    <a:lumOff val="25000"/>
                  </a:schemeClr>
                </a:solidFill>
              </a:rPr>
              <a:t>.</a:t>
            </a:r>
          </a:p>
          <a:p>
            <a:pPr marL="1571625" lvl="3" indent="-447675" fontAlgn="auto">
              <a:spcBef>
                <a:spcPts val="0"/>
              </a:spcBef>
              <a:spcAft>
                <a:spcPts val="0"/>
              </a:spcAft>
              <a:buFont typeface="Arial" pitchFamily="34" charset="0"/>
              <a:buChar char="•"/>
            </a:pPr>
            <a:r>
              <a:rPr lang="en-GB" sz="3500" dirty="0">
                <a:solidFill>
                  <a:schemeClr val="tx1">
                    <a:lumMod val="75000"/>
                    <a:lumOff val="25000"/>
                  </a:schemeClr>
                </a:solidFill>
              </a:rPr>
              <a:t>Efficiency </a:t>
            </a:r>
            <a:r>
              <a:rPr lang="en-GB" sz="3500" dirty="0" smtClean="0">
                <a:solidFill>
                  <a:schemeClr val="tx1">
                    <a:lumMod val="75000"/>
                    <a:lumOff val="25000"/>
                  </a:schemeClr>
                </a:solidFill>
              </a:rPr>
              <a:t>25%-40% in development</a:t>
            </a:r>
            <a:endParaRPr lang="en-GB" sz="3500" dirty="0">
              <a:solidFill>
                <a:schemeClr val="tx1">
                  <a:lumMod val="75000"/>
                  <a:lumOff val="25000"/>
                </a:schemeClr>
              </a:solidFill>
            </a:endParaRPr>
          </a:p>
          <a:p>
            <a:pPr marL="1571625" lvl="3" indent="-447675" fontAlgn="auto">
              <a:spcBef>
                <a:spcPts val="0"/>
              </a:spcBef>
              <a:spcAft>
                <a:spcPts val="0"/>
              </a:spcAft>
              <a:buFont typeface="Arial" pitchFamily="34" charset="0"/>
              <a:buChar char="•"/>
            </a:pPr>
            <a:r>
              <a:rPr lang="en-GB" sz="3500" dirty="0">
                <a:solidFill>
                  <a:schemeClr val="tx1">
                    <a:lumMod val="75000"/>
                    <a:lumOff val="25000"/>
                  </a:schemeClr>
                </a:solidFill>
              </a:rPr>
              <a:t>Cost </a:t>
            </a:r>
            <a:r>
              <a:rPr lang="en-GB" sz="3500" dirty="0" smtClean="0">
                <a:solidFill>
                  <a:schemeClr val="tx1">
                    <a:lumMod val="75000"/>
                    <a:lumOff val="25000"/>
                  </a:schemeClr>
                </a:solidFill>
              </a:rPr>
              <a:t>$4-$5 </a:t>
            </a:r>
            <a:r>
              <a:rPr lang="en-GB" sz="3500" dirty="0">
                <a:solidFill>
                  <a:schemeClr val="tx1">
                    <a:lumMod val="75000"/>
                    <a:lumOff val="25000"/>
                  </a:schemeClr>
                </a:solidFill>
              </a:rPr>
              <a:t>per </a:t>
            </a:r>
            <a:r>
              <a:rPr lang="en-GB" sz="3500" dirty="0" smtClean="0">
                <a:solidFill>
                  <a:schemeClr val="tx1">
                    <a:lumMod val="75000"/>
                    <a:lumOff val="25000"/>
                  </a:schemeClr>
                </a:solidFill>
              </a:rPr>
              <a:t>watt</a:t>
            </a:r>
          </a:p>
          <a:p>
            <a:pPr marL="1114425" lvl="2" indent="-447675" fontAlgn="auto">
              <a:spcBef>
                <a:spcPts val="0"/>
              </a:spcBef>
              <a:spcAft>
                <a:spcPts val="0"/>
              </a:spcAft>
              <a:buFont typeface="Arial" pitchFamily="34" charset="0"/>
              <a:buChar char="•"/>
            </a:pPr>
            <a:r>
              <a:rPr lang="en-GB" sz="3900" dirty="0" smtClean="0">
                <a:solidFill>
                  <a:schemeClr val="tx1">
                    <a:lumMod val="75000"/>
                    <a:lumOff val="25000"/>
                  </a:schemeClr>
                </a:solidFill>
              </a:rPr>
              <a:t>Nano PV</a:t>
            </a:r>
          </a:p>
          <a:p>
            <a:pPr marL="1571625" lvl="3" indent="-447675" fontAlgn="auto">
              <a:spcBef>
                <a:spcPts val="0"/>
              </a:spcBef>
              <a:spcAft>
                <a:spcPts val="0"/>
              </a:spcAft>
              <a:buFont typeface="Arial" pitchFamily="34" charset="0"/>
              <a:buChar char="•"/>
            </a:pPr>
            <a:r>
              <a:rPr lang="en-US" sz="3600" dirty="0">
                <a:solidFill>
                  <a:schemeClr val="tx1">
                    <a:lumMod val="75000"/>
                    <a:lumOff val="25000"/>
                  </a:schemeClr>
                </a:solidFill>
              </a:rPr>
              <a:t>Compared to conventional solar cells, </a:t>
            </a:r>
            <a:r>
              <a:rPr lang="en-US" sz="3600" dirty="0" smtClean="0">
                <a:solidFill>
                  <a:schemeClr val="tx1">
                    <a:lumMod val="75000"/>
                    <a:lumOff val="25000"/>
                  </a:schemeClr>
                </a:solidFill>
              </a:rPr>
              <a:t>Nano PV’s </a:t>
            </a:r>
            <a:r>
              <a:rPr lang="en-US" sz="3600" dirty="0">
                <a:solidFill>
                  <a:schemeClr val="tx1">
                    <a:lumMod val="75000"/>
                    <a:lumOff val="25000"/>
                  </a:schemeClr>
                </a:solidFill>
              </a:rPr>
              <a:t>solar cell manufacturing possesses one third of manufacturing cost, one third of number of process steps and nearly 300 times less amount of material consumption. These factors correspond to the lowest system cost</a:t>
            </a:r>
            <a:r>
              <a:rPr lang="en-US" sz="3600" dirty="0" smtClean="0">
                <a:solidFill>
                  <a:schemeClr val="tx1">
                    <a:lumMod val="75000"/>
                    <a:lumOff val="25000"/>
                  </a:schemeClr>
                </a:solidFill>
              </a:rPr>
              <a:t>.</a:t>
            </a:r>
          </a:p>
          <a:p>
            <a:pPr marL="1571625" lvl="3" indent="-447675" fontAlgn="auto">
              <a:spcBef>
                <a:spcPts val="0"/>
              </a:spcBef>
              <a:spcAft>
                <a:spcPts val="0"/>
              </a:spcAft>
              <a:buFont typeface="Arial" pitchFamily="34" charset="0"/>
              <a:buChar char="•"/>
            </a:pPr>
            <a:r>
              <a:rPr lang="en-US" sz="3600" dirty="0" smtClean="0">
                <a:solidFill>
                  <a:schemeClr val="tx1">
                    <a:lumMod val="75000"/>
                    <a:lumOff val="25000"/>
                  </a:schemeClr>
                </a:solidFill>
              </a:rPr>
              <a:t>25% plus</a:t>
            </a:r>
          </a:p>
          <a:p>
            <a:pPr marL="1571625" lvl="3" indent="-447675" fontAlgn="auto">
              <a:spcBef>
                <a:spcPts val="0"/>
              </a:spcBef>
              <a:spcAft>
                <a:spcPts val="0"/>
              </a:spcAft>
              <a:buFont typeface="Arial" pitchFamily="34" charset="0"/>
              <a:buChar char="•"/>
            </a:pPr>
            <a:endParaRPr lang="en-GB" sz="3600" dirty="0">
              <a:solidFill>
                <a:schemeClr val="tx1">
                  <a:lumMod val="75000"/>
                  <a:lumOff val="25000"/>
                </a:schemeClr>
              </a:solidFill>
            </a:endParaRPr>
          </a:p>
          <a:p>
            <a:pPr marL="1571625" lvl="3" indent="-447675" fontAlgn="auto">
              <a:spcBef>
                <a:spcPts val="0"/>
              </a:spcBef>
              <a:spcAft>
                <a:spcPts val="0"/>
              </a:spcAft>
              <a:buFont typeface="Arial" pitchFamily="34" charset="0"/>
              <a:buChar char="•"/>
            </a:pPr>
            <a:endParaRPr lang="en-GB" sz="3500" dirty="0" smtClean="0">
              <a:solidFill>
                <a:schemeClr val="tx1">
                  <a:lumMod val="75000"/>
                  <a:lumOff val="25000"/>
                </a:schemeClr>
              </a:solidFill>
            </a:endParaRPr>
          </a:p>
          <a:p>
            <a:pPr marL="714375" lvl="1" indent="-447675" fontAlgn="auto">
              <a:spcBef>
                <a:spcPts val="0"/>
              </a:spcBef>
              <a:spcAft>
                <a:spcPts val="0"/>
              </a:spcAft>
              <a:buFont typeface="Arial" pitchFamily="34" charset="0"/>
              <a:buChar char="•"/>
            </a:pPr>
            <a:endParaRPr lang="en-GB" sz="4300" dirty="0">
              <a:solidFill>
                <a:schemeClr val="tx1">
                  <a:lumMod val="75000"/>
                  <a:lumOff val="25000"/>
                </a:schemeClr>
              </a:solidFill>
            </a:endParaRPr>
          </a:p>
          <a:p>
            <a:pPr marL="1571625" lvl="3" indent="-447675" algn="just" fontAlgn="auto">
              <a:spcBef>
                <a:spcPts val="0"/>
              </a:spcBef>
              <a:spcAft>
                <a:spcPts val="0"/>
              </a:spcAft>
              <a:buFont typeface="Arial" pitchFamily="34" charset="0"/>
              <a:buChar char="•"/>
            </a:pPr>
            <a:endParaRPr lang="en-GB" sz="8800" dirty="0" smtClean="0">
              <a:solidFill>
                <a:schemeClr val="tx1">
                  <a:lumMod val="75000"/>
                  <a:lumOff val="25000"/>
                </a:schemeClr>
              </a:solidFill>
            </a:endParaRPr>
          </a:p>
          <a:p>
            <a:pPr marL="1571625" lvl="3" indent="-447675" algn="just" fontAlgn="auto">
              <a:spcBef>
                <a:spcPts val="0"/>
              </a:spcBef>
              <a:spcAft>
                <a:spcPts val="0"/>
              </a:spcAft>
              <a:buFont typeface="Arial" pitchFamily="34" charset="0"/>
              <a:buChar char="•"/>
            </a:pPr>
            <a:endParaRPr lang="en-GB" sz="8800" dirty="0">
              <a:solidFill>
                <a:schemeClr val="tx1">
                  <a:lumMod val="75000"/>
                  <a:lumOff val="25000"/>
                </a:schemeClr>
              </a:solidFill>
            </a:endParaRPr>
          </a:p>
          <a:p>
            <a:pPr marL="266700" lvl="1" indent="0" fontAlgn="auto">
              <a:spcBef>
                <a:spcPts val="0"/>
              </a:spcBef>
              <a:spcAft>
                <a:spcPts val="0"/>
              </a:spcAft>
              <a:buNone/>
            </a:pPr>
            <a:endParaRPr lang="en-GB" sz="9600" dirty="0">
              <a:solidFill>
                <a:schemeClr val="tx1">
                  <a:lumMod val="75000"/>
                  <a:lumOff val="2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81296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16632"/>
            <a:ext cx="8229600" cy="1143000"/>
          </a:xfrm>
        </p:spPr>
        <p:txBody>
          <a:bodyPr/>
          <a:lstStyle/>
          <a:p>
            <a:r>
              <a:rPr lang="en-GB" dirty="0" smtClean="0">
                <a:solidFill>
                  <a:schemeClr val="bg1"/>
                </a:solidFill>
              </a:rPr>
              <a:t>Reduce CO2 Using </a:t>
            </a:r>
            <a:br>
              <a:rPr lang="en-GB" dirty="0" smtClean="0">
                <a:solidFill>
                  <a:schemeClr val="bg1"/>
                </a:solidFill>
              </a:rPr>
            </a:br>
            <a:r>
              <a:rPr lang="en-GB" dirty="0" smtClean="0">
                <a:solidFill>
                  <a:schemeClr val="bg1"/>
                </a:solidFill>
              </a:rPr>
              <a:t>Renewable </a:t>
            </a:r>
            <a:r>
              <a:rPr lang="en-GB" dirty="0">
                <a:solidFill>
                  <a:schemeClr val="bg1"/>
                </a:solidFill>
              </a:rPr>
              <a:t>Energy</a:t>
            </a:r>
            <a:endParaRPr lang="fr-CA"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844824"/>
            <a:ext cx="5553224" cy="479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787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16632"/>
            <a:ext cx="8229600" cy="1143000"/>
          </a:xfrm>
        </p:spPr>
        <p:txBody>
          <a:bodyPr/>
          <a:lstStyle/>
          <a:p>
            <a:r>
              <a:rPr lang="en-GB" dirty="0" smtClean="0">
                <a:solidFill>
                  <a:schemeClr val="bg1"/>
                </a:solidFill>
              </a:rPr>
              <a:t>Reduce CO2 Using </a:t>
            </a:r>
            <a:br>
              <a:rPr lang="en-GB" dirty="0" smtClean="0">
                <a:solidFill>
                  <a:schemeClr val="bg1"/>
                </a:solidFill>
              </a:rPr>
            </a:br>
            <a:r>
              <a:rPr lang="en-GB" dirty="0" smtClean="0">
                <a:solidFill>
                  <a:schemeClr val="bg1"/>
                </a:solidFill>
              </a:rPr>
              <a:t>Renewable </a:t>
            </a:r>
            <a:r>
              <a:rPr lang="en-GB" dirty="0">
                <a:solidFill>
                  <a:schemeClr val="bg1"/>
                </a:solidFill>
              </a:rPr>
              <a:t>Energy</a:t>
            </a:r>
            <a:endParaRPr lang="fr-CA" dirty="0">
              <a:solidFill>
                <a:schemeClr val="bg1"/>
              </a:solidFill>
            </a:endParaRPr>
          </a:p>
        </p:txBody>
      </p:sp>
      <p:sp>
        <p:nvSpPr>
          <p:cNvPr id="5" name="Content Placeholder 2"/>
          <p:cNvSpPr>
            <a:spLocks noGrp="1"/>
          </p:cNvSpPr>
          <p:nvPr>
            <p:ph idx="1"/>
          </p:nvPr>
        </p:nvSpPr>
        <p:spPr bwMode="auto">
          <a:xfrm>
            <a:off x="395536" y="1988840"/>
            <a:ext cx="8496944" cy="4392488"/>
          </a:xfrm>
          <a:prstGeom prst="rect">
            <a:avLst/>
          </a:prstGeom>
          <a:noFill/>
          <a:ln w="9525">
            <a:noFill/>
            <a:miter lim="800000"/>
            <a:headEnd/>
            <a:tailEnd/>
          </a:ln>
        </p:spPr>
        <p:txBody>
          <a:bodyPr>
            <a:normAutofit fontScale="3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34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GB" sz="9800" b="1" dirty="0" smtClean="0">
                <a:solidFill>
                  <a:schemeClr val="tx1">
                    <a:lumMod val="75000"/>
                    <a:lumOff val="25000"/>
                  </a:schemeClr>
                </a:solidFill>
              </a:rPr>
              <a:t>Wind Turbines</a:t>
            </a:r>
          </a:p>
          <a:p>
            <a:pPr marL="0" marR="0" lvl="0" indent="0" defTabSz="914400" eaLnBrk="1" fontAlgn="auto" latinLnBrk="0" hangingPunct="1">
              <a:lnSpc>
                <a:spcPct val="100000"/>
              </a:lnSpc>
              <a:spcBef>
                <a:spcPts val="0"/>
              </a:spcBef>
              <a:spcAft>
                <a:spcPts val="0"/>
              </a:spcAft>
              <a:buClrTx/>
              <a:buSzTx/>
              <a:buFontTx/>
              <a:buNone/>
              <a:tabLst/>
              <a:defRPr/>
            </a:pPr>
            <a:endParaRPr lang="en-GB" sz="4000" dirty="0">
              <a:solidFill>
                <a:schemeClr val="tx1">
                  <a:lumMod val="75000"/>
                  <a:lumOff val="25000"/>
                </a:schemeClr>
              </a:solidFill>
            </a:endParaRPr>
          </a:p>
          <a:p>
            <a:pPr marL="714375" lvl="1" indent="-447675" fontAlgn="auto">
              <a:spcBef>
                <a:spcPts val="0"/>
              </a:spcBef>
              <a:spcAft>
                <a:spcPts val="0"/>
              </a:spcAft>
              <a:buFont typeface="Arial" pitchFamily="34" charset="0"/>
              <a:buChar char="•"/>
            </a:pPr>
            <a:r>
              <a:rPr lang="en-GB" sz="9600" dirty="0" smtClean="0">
                <a:solidFill>
                  <a:schemeClr val="tx1">
                    <a:lumMod val="75000"/>
                    <a:lumOff val="25000"/>
                  </a:schemeClr>
                </a:solidFill>
              </a:rPr>
              <a:t>Wind Turbines.</a:t>
            </a:r>
          </a:p>
          <a:p>
            <a:pPr marL="1114425" lvl="2" indent="-447675" fontAlgn="auto">
              <a:spcBef>
                <a:spcPts val="0"/>
              </a:spcBef>
              <a:spcAft>
                <a:spcPts val="0"/>
              </a:spcAft>
              <a:buFont typeface="Arial" pitchFamily="34" charset="0"/>
              <a:buChar char="•"/>
            </a:pPr>
            <a:r>
              <a:rPr lang="en-GB" sz="9200" dirty="0" err="1" smtClean="0">
                <a:solidFill>
                  <a:schemeClr val="tx1">
                    <a:lumMod val="75000"/>
                    <a:lumOff val="25000"/>
                  </a:schemeClr>
                </a:solidFill>
              </a:rPr>
              <a:t>Hawt</a:t>
            </a:r>
            <a:endParaRPr lang="en-GB" sz="9200" dirty="0" smtClean="0">
              <a:solidFill>
                <a:schemeClr val="tx1">
                  <a:lumMod val="75000"/>
                  <a:lumOff val="25000"/>
                </a:schemeClr>
              </a:solidFill>
            </a:endParaRPr>
          </a:p>
          <a:p>
            <a:pPr marL="1571625" lvl="3" indent="-447675" fontAlgn="auto">
              <a:spcBef>
                <a:spcPts val="0"/>
              </a:spcBef>
              <a:spcAft>
                <a:spcPts val="0"/>
              </a:spcAft>
              <a:buFont typeface="Arial" pitchFamily="34" charset="0"/>
              <a:buChar char="•"/>
            </a:pPr>
            <a:r>
              <a:rPr lang="en-GB" sz="5500" dirty="0">
                <a:solidFill>
                  <a:schemeClr val="tx1">
                    <a:lumMod val="75000"/>
                    <a:lumOff val="25000"/>
                  </a:schemeClr>
                </a:solidFill>
              </a:rPr>
              <a:t>Horizontal-axis wind turbines (HAWT) have the main rotor shaft and electrical generator at the top of a tower, and may be pointed into or out of the wind.</a:t>
            </a: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Energy Range 100w – 10mw</a:t>
            </a: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Wind Class 1-7</a:t>
            </a: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Industrial Class wind turbines Cut in 3m/s</a:t>
            </a: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Industrial Class wind turbines Rated 10-13m/s</a:t>
            </a: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Industrial Class wind turbine Cut Out 20-25m/s</a:t>
            </a: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Rotor Diameter between 3m – 136m</a:t>
            </a: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Tower Size from between 6m – 143m</a:t>
            </a: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Swept Area as a guide 3 Time rotor diameter.</a:t>
            </a:r>
          </a:p>
          <a:p>
            <a:pPr marL="666750" lvl="2" indent="0" fontAlgn="auto">
              <a:spcBef>
                <a:spcPts val="0"/>
              </a:spcBef>
              <a:spcAft>
                <a:spcPts val="0"/>
              </a:spcAft>
              <a:buNone/>
            </a:pPr>
            <a:endParaRPr lang="en-GB" sz="9200" dirty="0" smtClean="0">
              <a:solidFill>
                <a:schemeClr val="tx1">
                  <a:lumMod val="75000"/>
                  <a:lumOff val="25000"/>
                </a:schemeClr>
              </a:solidFill>
            </a:endParaRPr>
          </a:p>
          <a:p>
            <a:pPr marL="266700" lvl="1" indent="0" fontAlgn="auto">
              <a:spcBef>
                <a:spcPts val="0"/>
              </a:spcBef>
              <a:spcAft>
                <a:spcPts val="0"/>
              </a:spcAft>
              <a:buNone/>
            </a:pPr>
            <a:endParaRPr lang="en-GB" sz="9600" dirty="0" smtClean="0">
              <a:solidFill>
                <a:schemeClr val="tx1">
                  <a:lumMod val="75000"/>
                  <a:lumOff val="25000"/>
                </a:schemeClr>
              </a:solidFill>
            </a:endParaRPr>
          </a:p>
          <a:p>
            <a:pPr marL="266700" lvl="1" indent="0" fontAlgn="auto">
              <a:spcBef>
                <a:spcPts val="0"/>
              </a:spcBef>
              <a:spcAft>
                <a:spcPts val="0"/>
              </a:spcAft>
              <a:buNone/>
            </a:pPr>
            <a:endParaRPr lang="en-GB" sz="9600" dirty="0">
              <a:solidFill>
                <a:schemeClr val="tx1">
                  <a:lumMod val="75000"/>
                  <a:lumOff val="2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40815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67544" y="116632"/>
            <a:ext cx="8229600" cy="1143000"/>
          </a:xfrm>
        </p:spPr>
        <p:txBody>
          <a:bodyPr/>
          <a:lstStyle/>
          <a:p>
            <a:r>
              <a:rPr lang="en-GB" dirty="0" smtClean="0">
                <a:solidFill>
                  <a:schemeClr val="bg1"/>
                </a:solidFill>
              </a:rPr>
              <a:t>Reduce CO2 Using </a:t>
            </a:r>
            <a:br>
              <a:rPr lang="en-GB" dirty="0" smtClean="0">
                <a:solidFill>
                  <a:schemeClr val="bg1"/>
                </a:solidFill>
              </a:rPr>
            </a:br>
            <a:r>
              <a:rPr lang="en-GB" dirty="0" smtClean="0">
                <a:solidFill>
                  <a:schemeClr val="bg1"/>
                </a:solidFill>
              </a:rPr>
              <a:t>Renewable </a:t>
            </a:r>
            <a:r>
              <a:rPr lang="en-GB" dirty="0">
                <a:solidFill>
                  <a:schemeClr val="bg1"/>
                </a:solidFill>
              </a:rPr>
              <a:t>Energy</a:t>
            </a:r>
            <a:endParaRPr lang="fr-CA" dirty="0">
              <a:solidFill>
                <a:schemeClr val="bg1"/>
              </a:solidFill>
            </a:endParaRPr>
          </a:p>
        </p:txBody>
      </p:sp>
      <p:sp>
        <p:nvSpPr>
          <p:cNvPr id="5" name="Content Placeholder 2"/>
          <p:cNvSpPr>
            <a:spLocks noGrp="1"/>
          </p:cNvSpPr>
          <p:nvPr>
            <p:ph idx="1"/>
          </p:nvPr>
        </p:nvSpPr>
        <p:spPr bwMode="auto">
          <a:xfrm>
            <a:off x="395536" y="1988840"/>
            <a:ext cx="8496944" cy="4392488"/>
          </a:xfrm>
          <a:prstGeom prst="rect">
            <a:avLst/>
          </a:prstGeom>
          <a:noFill/>
          <a:ln w="9525">
            <a:noFill/>
            <a:miter lim="800000"/>
            <a:headEnd/>
            <a:tailEnd/>
          </a:ln>
        </p:spPr>
        <p:txBody>
          <a:bodyPr>
            <a:normAutofit fontScale="40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34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GB" sz="8000" b="1" dirty="0" smtClean="0">
                <a:solidFill>
                  <a:schemeClr val="tx1">
                    <a:lumMod val="75000"/>
                    <a:lumOff val="25000"/>
                  </a:schemeClr>
                </a:solidFill>
              </a:rPr>
              <a:t>Wind Turbines</a:t>
            </a:r>
          </a:p>
          <a:p>
            <a:pPr marL="0" marR="0" lvl="0" indent="0" defTabSz="914400" eaLnBrk="1" fontAlgn="auto" latinLnBrk="0" hangingPunct="1">
              <a:lnSpc>
                <a:spcPct val="100000"/>
              </a:lnSpc>
              <a:spcBef>
                <a:spcPts val="0"/>
              </a:spcBef>
              <a:spcAft>
                <a:spcPts val="0"/>
              </a:spcAft>
              <a:buClrTx/>
              <a:buSzTx/>
              <a:buFontTx/>
              <a:buNone/>
              <a:tabLst/>
              <a:defRPr/>
            </a:pPr>
            <a:endParaRPr lang="en-GB" sz="4000" dirty="0">
              <a:solidFill>
                <a:schemeClr val="tx1">
                  <a:lumMod val="75000"/>
                  <a:lumOff val="25000"/>
                </a:schemeClr>
              </a:solidFill>
            </a:endParaRPr>
          </a:p>
          <a:p>
            <a:pPr marL="714375" lvl="1" indent="-447675" fontAlgn="auto">
              <a:spcBef>
                <a:spcPts val="0"/>
              </a:spcBef>
              <a:spcAft>
                <a:spcPts val="0"/>
              </a:spcAft>
              <a:buFont typeface="Arial" pitchFamily="34" charset="0"/>
              <a:buChar char="•"/>
            </a:pPr>
            <a:r>
              <a:rPr lang="en-GB" sz="7800" dirty="0" smtClean="0">
                <a:solidFill>
                  <a:schemeClr val="tx1">
                    <a:lumMod val="75000"/>
                    <a:lumOff val="25000"/>
                  </a:schemeClr>
                </a:solidFill>
              </a:rPr>
              <a:t>Wind Turbines.</a:t>
            </a:r>
          </a:p>
          <a:p>
            <a:pPr marL="1114425" lvl="2" indent="-447675" fontAlgn="auto">
              <a:spcBef>
                <a:spcPts val="0"/>
              </a:spcBef>
              <a:spcAft>
                <a:spcPts val="0"/>
              </a:spcAft>
              <a:buFont typeface="Arial" pitchFamily="34" charset="0"/>
              <a:buChar char="•"/>
            </a:pPr>
            <a:r>
              <a:rPr lang="en-GB" sz="7500" dirty="0" err="1">
                <a:solidFill>
                  <a:schemeClr val="tx1">
                    <a:lumMod val="75000"/>
                    <a:lumOff val="25000"/>
                  </a:schemeClr>
                </a:solidFill>
              </a:rPr>
              <a:t>V</a:t>
            </a:r>
            <a:r>
              <a:rPr lang="en-GB" sz="7500" dirty="0" err="1" smtClean="0">
                <a:solidFill>
                  <a:schemeClr val="tx1">
                    <a:lumMod val="75000"/>
                    <a:lumOff val="25000"/>
                  </a:schemeClr>
                </a:solidFill>
              </a:rPr>
              <a:t>awt</a:t>
            </a:r>
            <a:endParaRPr lang="en-GB" sz="7500" dirty="0" smtClean="0">
              <a:solidFill>
                <a:schemeClr val="tx1">
                  <a:lumMod val="75000"/>
                  <a:lumOff val="25000"/>
                </a:schemeClr>
              </a:solidFill>
            </a:endParaRPr>
          </a:p>
          <a:p>
            <a:pPr marL="1571625" lvl="3" indent="-447675" fontAlgn="auto">
              <a:spcBef>
                <a:spcPts val="0"/>
              </a:spcBef>
              <a:spcAft>
                <a:spcPts val="0"/>
              </a:spcAft>
              <a:buFont typeface="Arial" pitchFamily="34" charset="0"/>
              <a:buChar char="•"/>
            </a:pPr>
            <a:r>
              <a:rPr lang="en-GB" sz="5500" dirty="0" smtClean="0">
                <a:solidFill>
                  <a:schemeClr val="tx1">
                    <a:lumMod val="75000"/>
                    <a:lumOff val="25000"/>
                  </a:schemeClr>
                </a:solidFill>
              </a:rPr>
              <a:t>Vertical-axis </a:t>
            </a:r>
            <a:r>
              <a:rPr lang="en-GB" sz="5500" dirty="0">
                <a:solidFill>
                  <a:schemeClr val="tx1">
                    <a:lumMod val="75000"/>
                    <a:lumOff val="25000"/>
                  </a:schemeClr>
                </a:solidFill>
              </a:rPr>
              <a:t>wind turbines </a:t>
            </a:r>
            <a:r>
              <a:rPr lang="en-GB" sz="5500" dirty="0" smtClean="0">
                <a:solidFill>
                  <a:schemeClr val="tx1">
                    <a:lumMod val="75000"/>
                    <a:lumOff val="25000"/>
                  </a:schemeClr>
                </a:solidFill>
              </a:rPr>
              <a:t>(VAWT</a:t>
            </a:r>
            <a:r>
              <a:rPr lang="en-GB" sz="5500" dirty="0">
                <a:solidFill>
                  <a:schemeClr val="tx1">
                    <a:lumMod val="75000"/>
                    <a:lumOff val="25000"/>
                  </a:schemeClr>
                </a:solidFill>
              </a:rPr>
              <a:t>) have the main rotor shaft </a:t>
            </a:r>
            <a:r>
              <a:rPr lang="en-GB" sz="5500" dirty="0" smtClean="0">
                <a:solidFill>
                  <a:schemeClr val="tx1">
                    <a:lumMod val="75000"/>
                    <a:lumOff val="25000"/>
                  </a:schemeClr>
                </a:solidFill>
              </a:rPr>
              <a:t>vertical and </a:t>
            </a:r>
            <a:r>
              <a:rPr lang="en-GB" sz="5500" dirty="0">
                <a:solidFill>
                  <a:schemeClr val="tx1">
                    <a:lumMod val="75000"/>
                    <a:lumOff val="25000"/>
                  </a:schemeClr>
                </a:solidFill>
              </a:rPr>
              <a:t>electrical generator at the </a:t>
            </a:r>
            <a:r>
              <a:rPr lang="en-GB" sz="5500" dirty="0" smtClean="0">
                <a:solidFill>
                  <a:schemeClr val="tx1">
                    <a:lumMod val="75000"/>
                    <a:lumOff val="25000"/>
                  </a:schemeClr>
                </a:solidFill>
              </a:rPr>
              <a:t>bottom.</a:t>
            </a:r>
            <a:endParaRPr lang="en-GB" sz="5500" dirty="0">
              <a:solidFill>
                <a:schemeClr val="tx1">
                  <a:lumMod val="75000"/>
                  <a:lumOff val="25000"/>
                </a:schemeClr>
              </a:solidFill>
            </a:endParaRP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Energy Range 100w – 10kw</a:t>
            </a: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Wind Class 1-7</a:t>
            </a: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Industrial Class wind turbines Cut in 2m/s</a:t>
            </a: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Industrial Class wind turbines Rated 9-12m/s</a:t>
            </a: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Industrial Class wind turbine Cut Out 30+m/s</a:t>
            </a: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Rotor Diameter between 3m – 6m</a:t>
            </a:r>
          </a:p>
          <a:p>
            <a:pPr marL="1571625" lvl="3" indent="-447675" fontAlgn="auto">
              <a:spcBef>
                <a:spcPts val="0"/>
              </a:spcBef>
              <a:spcAft>
                <a:spcPts val="0"/>
              </a:spcAft>
              <a:buFont typeface="Arial" pitchFamily="34" charset="0"/>
              <a:buChar char="•"/>
            </a:pPr>
            <a:r>
              <a:rPr lang="en-GB" sz="5400" dirty="0" smtClean="0">
                <a:solidFill>
                  <a:schemeClr val="tx1">
                    <a:lumMod val="75000"/>
                    <a:lumOff val="25000"/>
                  </a:schemeClr>
                </a:solidFill>
              </a:rPr>
              <a:t>Swept Area as a guide 2 Time rotor diameter.</a:t>
            </a:r>
          </a:p>
          <a:p>
            <a:pPr marL="666750" lvl="2" indent="0" fontAlgn="auto">
              <a:spcBef>
                <a:spcPts val="0"/>
              </a:spcBef>
              <a:spcAft>
                <a:spcPts val="0"/>
              </a:spcAft>
              <a:buNone/>
            </a:pPr>
            <a:endParaRPr lang="en-GB" sz="9200" dirty="0" smtClean="0">
              <a:solidFill>
                <a:schemeClr val="tx1">
                  <a:lumMod val="75000"/>
                  <a:lumOff val="25000"/>
                </a:schemeClr>
              </a:solidFill>
            </a:endParaRPr>
          </a:p>
          <a:p>
            <a:pPr marL="266700" lvl="1" indent="0" fontAlgn="auto">
              <a:spcBef>
                <a:spcPts val="0"/>
              </a:spcBef>
              <a:spcAft>
                <a:spcPts val="0"/>
              </a:spcAft>
              <a:buNone/>
            </a:pPr>
            <a:endParaRPr lang="en-GB" sz="9600" dirty="0" smtClean="0">
              <a:solidFill>
                <a:schemeClr val="tx1">
                  <a:lumMod val="75000"/>
                  <a:lumOff val="25000"/>
                </a:schemeClr>
              </a:solidFill>
            </a:endParaRPr>
          </a:p>
          <a:p>
            <a:pPr marL="266700" lvl="1" indent="0" fontAlgn="auto">
              <a:spcBef>
                <a:spcPts val="0"/>
              </a:spcBef>
              <a:spcAft>
                <a:spcPts val="0"/>
              </a:spcAft>
              <a:buNone/>
            </a:pPr>
            <a:endParaRPr lang="en-GB" sz="9600" dirty="0">
              <a:solidFill>
                <a:schemeClr val="tx1">
                  <a:lumMod val="75000"/>
                  <a:lumOff val="2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31127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S0103807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TS0103807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S0103807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TS0103807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TS0103807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TS0103807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TS0103807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TS0103807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TS0103807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TS0103807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093218C-E38E-4B5F-BA0A-A93F1D7272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TS010380703</Template>
  <TotalTime>7789</TotalTime>
  <Words>1292</Words>
  <Application>Microsoft Office PowerPoint</Application>
  <PresentationFormat>On-screen Show (4:3)</PresentationFormat>
  <Paragraphs>363</Paragraphs>
  <Slides>30</Slides>
  <Notes>0</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30</vt:i4>
      </vt:variant>
    </vt:vector>
  </HeadingPairs>
  <TitlesOfParts>
    <vt:vector size="46" baseType="lpstr">
      <vt:lpstr>Accord SF</vt:lpstr>
      <vt:lpstr>Arial</vt:lpstr>
      <vt:lpstr>Calibri</vt:lpstr>
      <vt:lpstr>Courier New</vt:lpstr>
      <vt:lpstr>Franklin Gothic Book</vt:lpstr>
      <vt:lpstr>Wingdings</vt:lpstr>
      <vt:lpstr>TS010380703</vt:lpstr>
      <vt:lpstr>2_TS010380703</vt:lpstr>
      <vt:lpstr>5_TS010380703</vt:lpstr>
      <vt:lpstr>6_TS010380703</vt:lpstr>
      <vt:lpstr>7_TS010380703</vt:lpstr>
      <vt:lpstr>8_TS010380703</vt:lpstr>
      <vt:lpstr>9_TS010380703</vt:lpstr>
      <vt:lpstr>10_TS010380703</vt:lpstr>
      <vt:lpstr>12_TS010380703</vt:lpstr>
      <vt:lpstr>13_TS010380703</vt:lpstr>
      <vt:lpstr>Renewable Energy</vt:lpstr>
      <vt:lpstr>Presentation Overview</vt:lpstr>
      <vt:lpstr>Your Presenter</vt:lpstr>
      <vt:lpstr>All about Carbon Emissions</vt:lpstr>
      <vt:lpstr>Reduce CO2 Using  Renewable Energy</vt:lpstr>
      <vt:lpstr>Reduce CO2 Using  Renewable Energy</vt:lpstr>
      <vt:lpstr>Reduce CO2 Using  Renewable Energy</vt:lpstr>
      <vt:lpstr>Reduce CO2 Using  Renewable Energy</vt:lpstr>
      <vt:lpstr>Reduce CO2 Using  Renewable Energy</vt:lpstr>
      <vt:lpstr>Reduce CO2 Using  Renewable Energy</vt:lpstr>
      <vt:lpstr>Reduce CO2 Using  Renewable Energy</vt:lpstr>
      <vt:lpstr>Reduce CO2 Using  Renewable Energy</vt:lpstr>
      <vt:lpstr>New Generation Wind Turbines</vt:lpstr>
      <vt:lpstr>Desktop Software</vt:lpstr>
      <vt:lpstr>How did we Measure Wind</vt:lpstr>
      <vt:lpstr>EMD Wasp Wind Analyses Mast Data</vt:lpstr>
      <vt:lpstr>EMD Wasp Wind Analyses 30 years Satellite Data</vt:lpstr>
      <vt:lpstr>Wind Farm Main Results at 70m</vt:lpstr>
      <vt:lpstr>Legal Obligations</vt:lpstr>
      <vt:lpstr>Renewable Energy Status in Cyprus</vt:lpstr>
      <vt:lpstr>Financial Overview</vt:lpstr>
      <vt:lpstr>Summarised Project Plan (Prince 2)</vt:lpstr>
      <vt:lpstr>Project Construction Costs </vt:lpstr>
      <vt:lpstr>Operational Expenses</vt:lpstr>
      <vt:lpstr>Operational Income Impact</vt:lpstr>
      <vt:lpstr>Inflation and Fuel Index Increase</vt:lpstr>
      <vt:lpstr>Operational Income Impact</vt:lpstr>
      <vt:lpstr>Financial Summary</vt:lpstr>
      <vt:lpstr>Income Comparison Overview </vt:lpstr>
      <vt:lpstr>Operational Income Margins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77.4mw Lefkara WindFarm</dc:title>
  <dc:creator>Pkyriacou</dc:creator>
  <cp:lastModifiedBy>Pkyriacou</cp:lastModifiedBy>
  <cp:revision>134</cp:revision>
  <dcterms:created xsi:type="dcterms:W3CDTF">2011-11-03T21:04:37Z</dcterms:created>
  <dcterms:modified xsi:type="dcterms:W3CDTF">2014-03-10T22:15:44Z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TC103807039990</vt:lpwstr>
  </property>
</Properties>
</file>